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71" r:id="rId8"/>
    <p:sldId id="272" r:id="rId9"/>
    <p:sldId id="273" r:id="rId10"/>
    <p:sldId id="263" r:id="rId11"/>
    <p:sldId id="274" r:id="rId12"/>
    <p:sldId id="264" r:id="rId13"/>
    <p:sldId id="275" r:id="rId14"/>
    <p:sldId id="265" r:id="rId15"/>
    <p:sldId id="276" r:id="rId16"/>
    <p:sldId id="277" r:id="rId17"/>
    <p:sldId id="266" r:id="rId18"/>
    <p:sldId id="278" r:id="rId19"/>
    <p:sldId id="279" r:id="rId20"/>
    <p:sldId id="267" r:id="rId21"/>
    <p:sldId id="268" r:id="rId22"/>
    <p:sldId id="261" r:id="rId23"/>
    <p:sldId id="270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58"/>
    <p:restoredTop sz="94558"/>
  </p:normalViewPr>
  <p:slideViewPr>
    <p:cSldViewPr snapToGrid="0" snapToObjects="1">
      <p:cViewPr>
        <p:scale>
          <a:sx n="77" d="100"/>
          <a:sy n="77" d="100"/>
        </p:scale>
        <p:origin x="608" y="1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96909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153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16108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28332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9555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4280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7554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03777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58781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75521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31245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
Nivå två
Nivå tre
Nivå fyra
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F6A60-2938-9E46-871F-A123BE002D3B}" type="datetimeFigureOut">
              <a:rPr lang="sv-SE" smtClean="0"/>
              <a:t>2019-03-25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BCD979-359D-0D47-BD7F-42AD5C7E902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32502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2F8A3A30-0EFC-854B-AA29-E43A53CDA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4851" y="1471414"/>
            <a:ext cx="10515600" cy="1325563"/>
          </a:xfrm>
        </p:spPr>
        <p:txBody>
          <a:bodyPr/>
          <a:lstStyle/>
          <a:p>
            <a:pPr algn="ctr"/>
            <a:r>
              <a:rPr lang="sv-SE" dirty="0"/>
              <a:t>Ludvig </a:t>
            </a:r>
            <a:r>
              <a:rPr lang="sv-SE" dirty="0" err="1"/>
              <a:t>Orsén</a:t>
            </a:r>
            <a:endParaRPr lang="sv-SE"/>
          </a:p>
        </p:txBody>
      </p:sp>
      <p:pic>
        <p:nvPicPr>
          <p:cNvPr id="5" name="Bildobjekt 4" descr="En bild som visar djur&#10;&#10;Automatiskt genererad beskrivning">
            <a:extLst>
              <a:ext uri="{FF2B5EF4-FFF2-40B4-BE49-F238E27FC236}">
                <a16:creationId xmlns:a16="http://schemas.microsoft.com/office/drawing/2014/main" id="{BDA88A2E-DF23-F847-B747-9D89CE957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4412"/>
            <a:ext cx="2033588" cy="2033588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Bildobjekt 8" descr="En bild som visar djur, groda, himmel, sitter&#10;&#10;Automatiskt genererad beskrivning">
            <a:extLst>
              <a:ext uri="{FF2B5EF4-FFF2-40B4-BE49-F238E27FC236}">
                <a16:creationId xmlns:a16="http://schemas.microsoft.com/office/drawing/2014/main" id="{AC484BEC-0665-6B49-BD38-CFAE245C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369"/>
            <a:ext cx="2069703" cy="1655762"/>
          </a:xfrm>
          <a:prstGeom prst="rect">
            <a:avLst/>
          </a:prstGeom>
          <a:effectLst>
            <a:outerShdw blurRad="50800" dist="50800" dir="5400000" sx="127000" sy="127000" algn="ctr" rotWithShape="0">
              <a:srgbClr val="000000">
                <a:alpha val="0"/>
              </a:srgbClr>
            </a:outerShdw>
            <a:softEdge rad="254000"/>
          </a:effectLst>
        </p:spPr>
      </p:pic>
      <p:pic>
        <p:nvPicPr>
          <p:cNvPr id="15" name="Bildobjekt 14" descr="En bild som visar djur, svart, utomhus, snö&#10;&#10;Automatiskt genererad beskrivning">
            <a:extLst>
              <a:ext uri="{FF2B5EF4-FFF2-40B4-BE49-F238E27FC236}">
                <a16:creationId xmlns:a16="http://schemas.microsoft.com/office/drawing/2014/main" id="{1B9175A3-1E7B-B042-A1DF-96A294065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5175" y="5173238"/>
            <a:ext cx="2536825" cy="1684762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7" name="Bildobjekt 16" descr="En bild som visar djur, salamander, gul, himmel&#10;&#10;Automatiskt genererad beskrivning">
            <a:extLst>
              <a:ext uri="{FF2B5EF4-FFF2-40B4-BE49-F238E27FC236}">
                <a16:creationId xmlns:a16="http://schemas.microsoft.com/office/drawing/2014/main" id="{BAC5A623-6129-314F-84C3-DC0BD15B0E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174" y="58738"/>
            <a:ext cx="2536826" cy="1687541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6" name="textruta 5">
            <a:extLst>
              <a:ext uri="{FF2B5EF4-FFF2-40B4-BE49-F238E27FC236}">
                <a16:creationId xmlns:a16="http://schemas.microsoft.com/office/drawing/2014/main" id="{BB5FD9AA-DAE6-3248-B1B3-B10348014ED2}"/>
              </a:ext>
            </a:extLst>
          </p:cNvPr>
          <p:cNvSpPr txBox="1"/>
          <p:nvPr/>
        </p:nvSpPr>
        <p:spPr>
          <a:xfrm>
            <a:off x="2033587" y="2612310"/>
            <a:ext cx="91235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/>
              <a:t>Biolog (MSc Stockholms Universitet och BSc Uppsala Universitet)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/>
              <a:t>Gick med SDS 2014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err="1"/>
              <a:t>Atelopus</a:t>
            </a:r>
            <a:r>
              <a:rPr lang="sv-SE"/>
              <a:t> och </a:t>
            </a:r>
            <a:r>
              <a:rPr lang="sv-SE" err="1"/>
              <a:t>Chytridiomykos</a:t>
            </a:r>
            <a:r>
              <a:rPr lang="sv-SE"/>
              <a:t> från Peru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43603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3D0E74A-63EA-2D42-A4AC-5A472A4B98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23613"/>
          </a:xfrm>
        </p:spPr>
        <p:txBody>
          <a:bodyPr/>
          <a:lstStyle/>
          <a:p>
            <a:r>
              <a:rPr lang="sv-SE" dirty="0"/>
              <a:t>Sjukdomar och Kost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CE6CBBB-5F8D-9F4A-99CA-EFA32527F1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545976"/>
            <a:ext cx="9144000" cy="2711824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/>
              <a:t>Varför?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/>
              <a:t>Förebygg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v-SE"/>
              <a:t>Olika sjukdomar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sv-SE"/>
              <a:t>Orsak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sv-SE"/>
              <a:t>Symtom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sv-SE"/>
              <a:t>Behandling</a:t>
            </a:r>
          </a:p>
          <a:p>
            <a:pPr algn="l"/>
            <a:endParaRPr lang="sv-SE"/>
          </a:p>
        </p:txBody>
      </p:sp>
      <p:pic>
        <p:nvPicPr>
          <p:cNvPr id="5" name="Bildobjekt 4" descr="En bild som visar djur&#10;&#10;Automatiskt genererad beskrivning">
            <a:extLst>
              <a:ext uri="{FF2B5EF4-FFF2-40B4-BE49-F238E27FC236}">
                <a16:creationId xmlns:a16="http://schemas.microsoft.com/office/drawing/2014/main" id="{BDA88A2E-DF23-F847-B747-9D89CE957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4412"/>
            <a:ext cx="2033588" cy="2033588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Bildobjekt 8" descr="En bild som visar djur, groda, himmel, sitter&#10;&#10;Automatiskt genererad beskrivning">
            <a:extLst>
              <a:ext uri="{FF2B5EF4-FFF2-40B4-BE49-F238E27FC236}">
                <a16:creationId xmlns:a16="http://schemas.microsoft.com/office/drawing/2014/main" id="{AC484BEC-0665-6B49-BD38-CFAE245C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369"/>
            <a:ext cx="2069703" cy="1655762"/>
          </a:xfrm>
          <a:prstGeom prst="rect">
            <a:avLst/>
          </a:prstGeom>
          <a:effectLst>
            <a:outerShdw blurRad="50800" dist="50800" dir="5400000" sx="127000" sy="127000" algn="ctr" rotWithShape="0">
              <a:srgbClr val="000000">
                <a:alpha val="0"/>
              </a:srgbClr>
            </a:outerShdw>
            <a:softEdge rad="254000"/>
          </a:effectLst>
        </p:spPr>
      </p:pic>
      <p:pic>
        <p:nvPicPr>
          <p:cNvPr id="15" name="Bildobjekt 14" descr="En bild som visar djur, svart, utomhus, snö&#10;&#10;Automatiskt genererad beskrivning">
            <a:extLst>
              <a:ext uri="{FF2B5EF4-FFF2-40B4-BE49-F238E27FC236}">
                <a16:creationId xmlns:a16="http://schemas.microsoft.com/office/drawing/2014/main" id="{1B9175A3-1E7B-B042-A1DF-96A294065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5175" y="5173238"/>
            <a:ext cx="2536825" cy="1684762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7" name="Bildobjekt 16" descr="En bild som visar djur, salamander, gul, himmel&#10;&#10;Automatiskt genererad beskrivning">
            <a:extLst>
              <a:ext uri="{FF2B5EF4-FFF2-40B4-BE49-F238E27FC236}">
                <a16:creationId xmlns:a16="http://schemas.microsoft.com/office/drawing/2014/main" id="{BAC5A623-6129-314F-84C3-DC0BD15B0E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174" y="58738"/>
            <a:ext cx="2536826" cy="1687541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1032228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D72465EC-E1BA-B34C-9931-21206A9D7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v-SE"/>
              <a:t>Varför?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D880DCA7-AEEE-BE42-96CE-987B2D068F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/>
              <a:t>Fel levnadsförhållanden</a:t>
            </a:r>
          </a:p>
          <a:p>
            <a:r>
              <a:rPr lang="sv-SE"/>
              <a:t>Brist i förhindrande av smitta</a:t>
            </a:r>
          </a:p>
          <a:p>
            <a:pPr lvl="1"/>
            <a:r>
              <a:rPr lang="sv-SE"/>
              <a:t>Introduktion av nya djur</a:t>
            </a:r>
          </a:p>
          <a:p>
            <a:pPr lvl="2"/>
            <a:r>
              <a:rPr lang="sv-SE"/>
              <a:t>Karantän </a:t>
            </a:r>
          </a:p>
          <a:p>
            <a:pPr lvl="2"/>
            <a:r>
              <a:rPr lang="sv-SE"/>
              <a:t>Observera symtom</a:t>
            </a:r>
          </a:p>
          <a:p>
            <a:pPr marL="914400" lvl="2" indent="0">
              <a:buNone/>
            </a:pPr>
            <a:endParaRPr lang="sv-SE"/>
          </a:p>
          <a:p>
            <a:pPr lvl="2"/>
            <a:endParaRPr lang="sv-SE"/>
          </a:p>
        </p:txBody>
      </p:sp>
      <p:pic>
        <p:nvPicPr>
          <p:cNvPr id="5" name="Bildobjekt 4" descr="En bild som visar djur&#10;&#10;Automatiskt genererad beskrivning">
            <a:extLst>
              <a:ext uri="{FF2B5EF4-FFF2-40B4-BE49-F238E27FC236}">
                <a16:creationId xmlns:a16="http://schemas.microsoft.com/office/drawing/2014/main" id="{BDA88A2E-DF23-F847-B747-9D89CE957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4412"/>
            <a:ext cx="2033588" cy="2033588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Bildobjekt 8" descr="En bild som visar djur, groda, himmel, sitter&#10;&#10;Automatiskt genererad beskrivning">
            <a:extLst>
              <a:ext uri="{FF2B5EF4-FFF2-40B4-BE49-F238E27FC236}">
                <a16:creationId xmlns:a16="http://schemas.microsoft.com/office/drawing/2014/main" id="{AC484BEC-0665-6B49-BD38-CFAE245C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369"/>
            <a:ext cx="2069703" cy="1655762"/>
          </a:xfrm>
          <a:prstGeom prst="rect">
            <a:avLst/>
          </a:prstGeom>
          <a:effectLst>
            <a:outerShdw blurRad="50800" dist="50800" dir="5400000" sx="127000" sy="127000" algn="ctr" rotWithShape="0">
              <a:srgbClr val="000000">
                <a:alpha val="0"/>
              </a:srgbClr>
            </a:outerShdw>
            <a:softEdge rad="254000"/>
          </a:effectLst>
        </p:spPr>
      </p:pic>
      <p:pic>
        <p:nvPicPr>
          <p:cNvPr id="15" name="Bildobjekt 14" descr="En bild som visar djur, svart, utomhus, snö&#10;&#10;Automatiskt genererad beskrivning">
            <a:extLst>
              <a:ext uri="{FF2B5EF4-FFF2-40B4-BE49-F238E27FC236}">
                <a16:creationId xmlns:a16="http://schemas.microsoft.com/office/drawing/2014/main" id="{1B9175A3-1E7B-B042-A1DF-96A294065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5175" y="5173238"/>
            <a:ext cx="2536825" cy="1684762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7" name="Bildobjekt 16" descr="En bild som visar djur, salamander, gul, himmel&#10;&#10;Automatiskt genererad beskrivning">
            <a:extLst>
              <a:ext uri="{FF2B5EF4-FFF2-40B4-BE49-F238E27FC236}">
                <a16:creationId xmlns:a16="http://schemas.microsoft.com/office/drawing/2014/main" id="{BAC5A623-6129-314F-84C3-DC0BD15B0E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174" y="58738"/>
            <a:ext cx="2536826" cy="1687541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3814256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5B18E9BF-513D-A747-A00A-1C220170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v-SE"/>
              <a:t>Förebygg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29D8C83B-6C3C-0648-B595-902E51469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/>
              <a:t>Artspecifika levnadsförhållanden</a:t>
            </a:r>
          </a:p>
          <a:p>
            <a:r>
              <a:rPr lang="sv-SE"/>
              <a:t>Undvik stress</a:t>
            </a:r>
          </a:p>
          <a:p>
            <a:pPr lvl="1"/>
            <a:r>
              <a:rPr lang="sv-SE"/>
              <a:t>Från andra individer/arter</a:t>
            </a:r>
          </a:p>
          <a:p>
            <a:pPr lvl="1"/>
            <a:r>
              <a:rPr lang="sv-SE"/>
              <a:t>Terrariets inredning och placering</a:t>
            </a:r>
          </a:p>
          <a:p>
            <a:pPr lvl="1"/>
            <a:r>
              <a:rPr lang="sv-SE"/>
              <a:t>Hantering av djur</a:t>
            </a:r>
          </a:p>
          <a:p>
            <a:r>
              <a:rPr lang="sv-SE"/>
              <a:t>En fullgod kost</a:t>
            </a:r>
          </a:p>
        </p:txBody>
      </p:sp>
      <p:pic>
        <p:nvPicPr>
          <p:cNvPr id="5" name="Bildobjekt 4" descr="En bild som visar djur&#10;&#10;Automatiskt genererad beskrivning">
            <a:extLst>
              <a:ext uri="{FF2B5EF4-FFF2-40B4-BE49-F238E27FC236}">
                <a16:creationId xmlns:a16="http://schemas.microsoft.com/office/drawing/2014/main" id="{BDA88A2E-DF23-F847-B747-9D89CE957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4412"/>
            <a:ext cx="2033588" cy="2033588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Bildobjekt 8" descr="En bild som visar djur, groda, himmel, sitter&#10;&#10;Automatiskt genererad beskrivning">
            <a:extLst>
              <a:ext uri="{FF2B5EF4-FFF2-40B4-BE49-F238E27FC236}">
                <a16:creationId xmlns:a16="http://schemas.microsoft.com/office/drawing/2014/main" id="{AC484BEC-0665-6B49-BD38-CFAE245C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369"/>
            <a:ext cx="2069703" cy="1655762"/>
          </a:xfrm>
          <a:prstGeom prst="rect">
            <a:avLst/>
          </a:prstGeom>
          <a:effectLst>
            <a:outerShdw blurRad="50800" dist="50800" dir="5400000" sx="127000" sy="127000" algn="ctr" rotWithShape="0">
              <a:srgbClr val="000000">
                <a:alpha val="0"/>
              </a:srgbClr>
            </a:outerShdw>
            <a:softEdge rad="254000"/>
          </a:effectLst>
        </p:spPr>
      </p:pic>
      <p:pic>
        <p:nvPicPr>
          <p:cNvPr id="15" name="Bildobjekt 14" descr="En bild som visar djur, svart, utomhus, snö&#10;&#10;Automatiskt genererad beskrivning">
            <a:extLst>
              <a:ext uri="{FF2B5EF4-FFF2-40B4-BE49-F238E27FC236}">
                <a16:creationId xmlns:a16="http://schemas.microsoft.com/office/drawing/2014/main" id="{1B9175A3-1E7B-B042-A1DF-96A294065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5175" y="5173238"/>
            <a:ext cx="2536825" cy="1684762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7" name="Bildobjekt 16" descr="En bild som visar djur, salamander, gul, himmel&#10;&#10;Automatiskt genererad beskrivning">
            <a:extLst>
              <a:ext uri="{FF2B5EF4-FFF2-40B4-BE49-F238E27FC236}">
                <a16:creationId xmlns:a16="http://schemas.microsoft.com/office/drawing/2014/main" id="{BAC5A623-6129-314F-84C3-DC0BD15B0E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174" y="58738"/>
            <a:ext cx="2536826" cy="1687541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2445629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432B49B8-563B-734F-9993-7C3F8B774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v-SE"/>
              <a:t>Sjukdomar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90E654CB-9F5C-664F-934B-096D2C3EF0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9200" y="1825625"/>
            <a:ext cx="4800599" cy="4351338"/>
          </a:xfrm>
        </p:spPr>
        <p:txBody>
          <a:bodyPr>
            <a:normAutofit fontScale="70000" lnSpcReduction="20000"/>
          </a:bodyPr>
          <a:lstStyle/>
          <a:p>
            <a:r>
              <a:rPr lang="sv-SE"/>
              <a:t>Bakterier</a:t>
            </a:r>
          </a:p>
          <a:p>
            <a:pPr lvl="1"/>
            <a:r>
              <a:rPr lang="sv-SE"/>
              <a:t>Red Leg </a:t>
            </a:r>
            <a:r>
              <a:rPr lang="sv-SE" err="1"/>
              <a:t>Syndrome</a:t>
            </a:r>
            <a:r>
              <a:rPr lang="sv-SE"/>
              <a:t> (</a:t>
            </a:r>
            <a:r>
              <a:rPr lang="sv-SE" err="1"/>
              <a:t>Bacterial</a:t>
            </a:r>
            <a:r>
              <a:rPr lang="sv-SE"/>
              <a:t> </a:t>
            </a:r>
            <a:r>
              <a:rPr lang="sv-SE" err="1"/>
              <a:t>Dermatosepticemia</a:t>
            </a:r>
            <a:r>
              <a:rPr lang="sv-SE"/>
              <a:t>)</a:t>
            </a:r>
          </a:p>
          <a:p>
            <a:pPr lvl="1"/>
            <a:r>
              <a:rPr lang="sv-SE" err="1"/>
              <a:t>Flavobacteriosis</a:t>
            </a:r>
            <a:endParaRPr lang="sv-SE"/>
          </a:p>
          <a:p>
            <a:pPr lvl="1"/>
            <a:r>
              <a:rPr lang="sv-SE" err="1"/>
              <a:t>Mycobacteriosis</a:t>
            </a:r>
            <a:endParaRPr lang="sv-SE"/>
          </a:p>
          <a:p>
            <a:pPr lvl="1"/>
            <a:r>
              <a:rPr lang="sv-SE" err="1"/>
              <a:t>Chlamydiosis</a:t>
            </a:r>
            <a:endParaRPr lang="sv-SE"/>
          </a:p>
          <a:p>
            <a:r>
              <a:rPr lang="sv-SE"/>
              <a:t>Virus</a:t>
            </a:r>
          </a:p>
          <a:p>
            <a:pPr lvl="1"/>
            <a:r>
              <a:rPr lang="sv-SE"/>
              <a:t>Ranavirus</a:t>
            </a:r>
          </a:p>
          <a:p>
            <a:pPr lvl="1"/>
            <a:r>
              <a:rPr lang="sv-SE" err="1"/>
              <a:t>Lucke</a:t>
            </a:r>
            <a:r>
              <a:rPr lang="sv-SE"/>
              <a:t> Herpesvirus</a:t>
            </a:r>
          </a:p>
          <a:p>
            <a:pPr lvl="1"/>
            <a:r>
              <a:rPr lang="sv-SE"/>
              <a:t>Andra virussjukdomar</a:t>
            </a:r>
          </a:p>
          <a:p>
            <a:r>
              <a:rPr lang="sv-SE"/>
              <a:t>Svampar</a:t>
            </a:r>
          </a:p>
          <a:p>
            <a:pPr lvl="1"/>
            <a:r>
              <a:rPr lang="sv-SE" err="1"/>
              <a:t>Chytridiomycosis</a:t>
            </a:r>
            <a:endParaRPr lang="sv-SE"/>
          </a:p>
          <a:p>
            <a:pPr lvl="1"/>
            <a:r>
              <a:rPr lang="sv-SE"/>
              <a:t>Andra svampsjukdomar kopplade till </a:t>
            </a:r>
            <a:r>
              <a:rPr lang="sv-SE" err="1"/>
              <a:t>Eumycota</a:t>
            </a:r>
            <a:endParaRPr lang="sv-SE"/>
          </a:p>
          <a:p>
            <a:pPr lvl="1"/>
            <a:r>
              <a:rPr lang="sv-SE"/>
              <a:t>(</a:t>
            </a:r>
            <a:r>
              <a:rPr lang="sv-SE" err="1"/>
              <a:t>Mesomycetozoans</a:t>
            </a:r>
            <a:r>
              <a:rPr lang="sv-SE"/>
              <a:t>)</a:t>
            </a:r>
          </a:p>
          <a:p>
            <a:pPr lvl="1"/>
            <a:r>
              <a:rPr lang="sv-SE" err="1"/>
              <a:t>Saprolegniasis</a:t>
            </a:r>
            <a:endParaRPr lang="sv-SE"/>
          </a:p>
          <a:p>
            <a:pPr lvl="1"/>
            <a:endParaRPr lang="sv-SE"/>
          </a:p>
          <a:p>
            <a:pPr lvl="1"/>
            <a:endParaRPr lang="sv-SE"/>
          </a:p>
        </p:txBody>
      </p:sp>
      <p:sp>
        <p:nvSpPr>
          <p:cNvPr id="7" name="Platshållare för innehåll 6">
            <a:extLst>
              <a:ext uri="{FF2B5EF4-FFF2-40B4-BE49-F238E27FC236}">
                <a16:creationId xmlns:a16="http://schemas.microsoft.com/office/drawing/2014/main" id="{963D5F70-9EE4-7C41-9D61-82763B676DF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sv-SE"/>
              <a:t>Parasiter (Protozoer)</a:t>
            </a:r>
          </a:p>
          <a:p>
            <a:pPr lvl="1"/>
            <a:r>
              <a:rPr lang="sv-SE" err="1"/>
              <a:t>Amoeba</a:t>
            </a:r>
            <a:r>
              <a:rPr lang="sv-SE"/>
              <a:t>, </a:t>
            </a:r>
            <a:r>
              <a:rPr lang="sv-SE" err="1"/>
              <a:t>Ciliates</a:t>
            </a:r>
            <a:r>
              <a:rPr lang="sv-SE"/>
              <a:t>, </a:t>
            </a:r>
            <a:r>
              <a:rPr lang="sv-SE" err="1"/>
              <a:t>Flagellates</a:t>
            </a:r>
            <a:endParaRPr lang="sv-SE"/>
          </a:p>
          <a:p>
            <a:pPr lvl="1"/>
            <a:r>
              <a:rPr lang="sv-SE" err="1"/>
              <a:t>Sporozoans</a:t>
            </a:r>
            <a:endParaRPr lang="sv-SE"/>
          </a:p>
          <a:p>
            <a:r>
              <a:rPr lang="sv-SE"/>
              <a:t>Parasiter (Metazoer)</a:t>
            </a:r>
          </a:p>
          <a:p>
            <a:pPr lvl="1"/>
            <a:r>
              <a:rPr lang="sv-SE" err="1"/>
              <a:t>Myxozoa</a:t>
            </a:r>
            <a:endParaRPr lang="sv-SE"/>
          </a:p>
          <a:p>
            <a:pPr lvl="1"/>
            <a:r>
              <a:rPr lang="sv-SE" err="1"/>
              <a:t>Helminths</a:t>
            </a:r>
            <a:endParaRPr lang="sv-SE"/>
          </a:p>
          <a:p>
            <a:pPr lvl="1"/>
            <a:r>
              <a:rPr lang="sv-SE" err="1"/>
              <a:t>Arthropods</a:t>
            </a:r>
            <a:endParaRPr lang="sv-SE"/>
          </a:p>
          <a:p>
            <a:pPr lvl="1"/>
            <a:r>
              <a:rPr lang="sv-SE" err="1"/>
              <a:t>Neoplasia</a:t>
            </a:r>
            <a:endParaRPr lang="sv-SE"/>
          </a:p>
          <a:p>
            <a:r>
              <a:rPr lang="sv-SE"/>
              <a:t>Näringssjukdomar</a:t>
            </a:r>
          </a:p>
          <a:p>
            <a:pPr lvl="1"/>
            <a:r>
              <a:rPr lang="sv-SE"/>
              <a:t>Näringsbrister</a:t>
            </a:r>
          </a:p>
          <a:p>
            <a:pPr lvl="1"/>
            <a:r>
              <a:rPr lang="sv-SE"/>
              <a:t>Fetma</a:t>
            </a:r>
          </a:p>
          <a:p>
            <a:r>
              <a:rPr lang="sv-SE"/>
              <a:t>Sjukdomar relaterade till miljön i terrariet</a:t>
            </a:r>
          </a:p>
          <a:p>
            <a:pPr lvl="1"/>
            <a:r>
              <a:rPr lang="sv-SE"/>
              <a:t>Icke adekvat djurhållning</a:t>
            </a:r>
          </a:p>
          <a:p>
            <a:pPr lvl="1"/>
            <a:r>
              <a:rPr lang="sv-SE"/>
              <a:t>Kemiskförgiftning</a:t>
            </a:r>
          </a:p>
          <a:p>
            <a:pPr lvl="1"/>
            <a:endParaRPr lang="sv-SE"/>
          </a:p>
          <a:p>
            <a:pPr lvl="1"/>
            <a:endParaRPr lang="sv-SE"/>
          </a:p>
        </p:txBody>
      </p:sp>
      <p:pic>
        <p:nvPicPr>
          <p:cNvPr id="5" name="Bildobjekt 4" descr="En bild som visar djur&#10;&#10;Automatiskt genererad beskrivning">
            <a:extLst>
              <a:ext uri="{FF2B5EF4-FFF2-40B4-BE49-F238E27FC236}">
                <a16:creationId xmlns:a16="http://schemas.microsoft.com/office/drawing/2014/main" id="{BDA88A2E-DF23-F847-B747-9D89CE957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4412"/>
            <a:ext cx="2033588" cy="2033588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Bildobjekt 8" descr="En bild som visar djur, groda, himmel, sitter&#10;&#10;Automatiskt genererad beskrivning">
            <a:extLst>
              <a:ext uri="{FF2B5EF4-FFF2-40B4-BE49-F238E27FC236}">
                <a16:creationId xmlns:a16="http://schemas.microsoft.com/office/drawing/2014/main" id="{AC484BEC-0665-6B49-BD38-CFAE245C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369"/>
            <a:ext cx="2069703" cy="1655762"/>
          </a:xfrm>
          <a:prstGeom prst="rect">
            <a:avLst/>
          </a:prstGeom>
          <a:effectLst>
            <a:outerShdw blurRad="50800" dist="50800" dir="5400000" sx="127000" sy="127000" algn="ctr" rotWithShape="0">
              <a:srgbClr val="000000">
                <a:alpha val="0"/>
              </a:srgbClr>
            </a:outerShdw>
            <a:softEdge rad="254000"/>
          </a:effectLst>
        </p:spPr>
      </p:pic>
      <p:pic>
        <p:nvPicPr>
          <p:cNvPr id="15" name="Bildobjekt 14" descr="En bild som visar djur, svart, utomhus, snö&#10;&#10;Automatiskt genererad beskrivning">
            <a:extLst>
              <a:ext uri="{FF2B5EF4-FFF2-40B4-BE49-F238E27FC236}">
                <a16:creationId xmlns:a16="http://schemas.microsoft.com/office/drawing/2014/main" id="{1B9175A3-1E7B-B042-A1DF-96A294065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5175" y="5173238"/>
            <a:ext cx="2536825" cy="1684762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7" name="Bildobjekt 16" descr="En bild som visar djur, salamander, gul, himmel&#10;&#10;Automatiskt genererad beskrivning">
            <a:extLst>
              <a:ext uri="{FF2B5EF4-FFF2-40B4-BE49-F238E27FC236}">
                <a16:creationId xmlns:a16="http://schemas.microsoft.com/office/drawing/2014/main" id="{BAC5A623-6129-314F-84C3-DC0BD15B0E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174" y="58738"/>
            <a:ext cx="2536826" cy="1687541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691824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C26327B-E110-454D-9A85-A3595DE74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542" y="535677"/>
            <a:ext cx="6387102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Bakterier</a:t>
            </a:r>
            <a:endParaRPr lang="en-US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23BCF47-C54A-1841-8D22-DD0CDB0393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1098" y="1577788"/>
            <a:ext cx="6387101" cy="447587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457200" lvl="1" indent="0">
              <a:buNone/>
            </a:pPr>
            <a:r>
              <a:rPr lang="en-US" sz="2200" dirty="0"/>
              <a:t>Red Leg Syndrome (Bacterial </a:t>
            </a:r>
            <a:r>
              <a:rPr lang="en-US" sz="2200" dirty="0" err="1"/>
              <a:t>Dermatosepticemia</a:t>
            </a:r>
            <a:r>
              <a:rPr lang="en-US" sz="2200" dirty="0"/>
              <a:t>)</a:t>
            </a:r>
          </a:p>
          <a:p>
            <a:pPr lvl="2"/>
            <a:r>
              <a:rPr lang="en-US" sz="1800" dirty="0"/>
              <a:t>Gram </a:t>
            </a:r>
            <a:r>
              <a:rPr lang="en-US" sz="1800" dirty="0" err="1"/>
              <a:t>negativa</a:t>
            </a:r>
            <a:r>
              <a:rPr lang="en-US" sz="1800" dirty="0"/>
              <a:t>/</a:t>
            </a:r>
            <a:r>
              <a:rPr lang="en-US" sz="1800" dirty="0" err="1"/>
              <a:t>positiva</a:t>
            </a:r>
            <a:r>
              <a:rPr lang="en-US" sz="1800" dirty="0"/>
              <a:t> </a:t>
            </a:r>
            <a:r>
              <a:rPr lang="en-US" sz="1800" dirty="0" err="1"/>
              <a:t>bakterier</a:t>
            </a:r>
            <a:r>
              <a:rPr lang="en-US" sz="1800" dirty="0"/>
              <a:t> (</a:t>
            </a:r>
            <a:r>
              <a:rPr lang="en-US" sz="1800" dirty="0" err="1"/>
              <a:t>olika</a:t>
            </a:r>
            <a:r>
              <a:rPr lang="en-US" sz="1800" dirty="0"/>
              <a:t> </a:t>
            </a:r>
            <a:r>
              <a:rPr lang="en-US" sz="1800" dirty="0" err="1"/>
              <a:t>cellväggsstrukturer</a:t>
            </a:r>
            <a:r>
              <a:rPr lang="en-US" sz="1800" dirty="0"/>
              <a:t>, </a:t>
            </a:r>
            <a:r>
              <a:rPr lang="en-US" sz="1800" dirty="0" err="1"/>
              <a:t>har</a:t>
            </a:r>
            <a:r>
              <a:rPr lang="en-US" sz="1800" dirty="0"/>
              <a:t> </a:t>
            </a:r>
            <a:r>
              <a:rPr lang="en-US" sz="1800" dirty="0" err="1"/>
              <a:t>betydelse</a:t>
            </a:r>
            <a:r>
              <a:rPr lang="en-US" sz="1800" dirty="0"/>
              <a:t> </a:t>
            </a:r>
            <a:r>
              <a:rPr lang="en-US" sz="1800" dirty="0" err="1"/>
              <a:t>för</a:t>
            </a:r>
            <a:r>
              <a:rPr lang="en-US" sz="1800" dirty="0"/>
              <a:t> </a:t>
            </a:r>
            <a:r>
              <a:rPr lang="en-US" sz="1800" dirty="0" err="1"/>
              <a:t>val</a:t>
            </a:r>
            <a:r>
              <a:rPr lang="en-US" sz="1800" dirty="0"/>
              <a:t> </a:t>
            </a:r>
            <a:r>
              <a:rPr lang="en-US" sz="1800" dirty="0" err="1"/>
              <a:t>av</a:t>
            </a:r>
            <a:r>
              <a:rPr lang="en-US" sz="1800" dirty="0"/>
              <a:t> </a:t>
            </a:r>
            <a:r>
              <a:rPr lang="en-US" sz="1800" dirty="0" err="1"/>
              <a:t>antibiotika</a:t>
            </a:r>
            <a:r>
              <a:rPr lang="en-US" sz="1800" dirty="0"/>
              <a:t>)</a:t>
            </a:r>
          </a:p>
          <a:p>
            <a:pPr lvl="2"/>
            <a:r>
              <a:rPr lang="en-US" sz="1800" dirty="0" err="1"/>
              <a:t>Rodnad</a:t>
            </a:r>
            <a:r>
              <a:rPr lang="en-US" sz="1800" dirty="0"/>
              <a:t> </a:t>
            </a:r>
            <a:r>
              <a:rPr lang="en-US" sz="1800" dirty="0" err="1"/>
              <a:t>av</a:t>
            </a:r>
            <a:r>
              <a:rPr lang="en-US" sz="1800" dirty="0"/>
              <a:t> </a:t>
            </a:r>
            <a:r>
              <a:rPr lang="en-US" sz="1800" dirty="0" err="1"/>
              <a:t>huden</a:t>
            </a:r>
            <a:r>
              <a:rPr lang="en-US" sz="1800" dirty="0"/>
              <a:t> </a:t>
            </a:r>
            <a:r>
              <a:rPr lang="en-US" sz="1800" dirty="0" err="1"/>
              <a:t>orsakad</a:t>
            </a:r>
            <a:r>
              <a:rPr lang="en-US" sz="1800" dirty="0"/>
              <a:t> </a:t>
            </a:r>
            <a:r>
              <a:rPr lang="en-US" sz="1800" dirty="0" err="1"/>
              <a:t>av</a:t>
            </a:r>
            <a:r>
              <a:rPr lang="en-US" sz="1800" dirty="0"/>
              <a:t> </a:t>
            </a:r>
            <a:r>
              <a:rPr lang="en-US" sz="1800" dirty="0" err="1"/>
              <a:t>förhöjd</a:t>
            </a:r>
            <a:r>
              <a:rPr lang="en-US" sz="1800" dirty="0"/>
              <a:t> </a:t>
            </a:r>
            <a:r>
              <a:rPr lang="en-US" sz="1800" dirty="0" err="1"/>
              <a:t>genomströmning</a:t>
            </a:r>
            <a:r>
              <a:rPr lang="en-US" sz="1800" dirty="0"/>
              <a:t> </a:t>
            </a:r>
            <a:r>
              <a:rPr lang="en-US" sz="1800" dirty="0" err="1"/>
              <a:t>av</a:t>
            </a:r>
            <a:r>
              <a:rPr lang="en-US" sz="1800" dirty="0"/>
              <a:t> </a:t>
            </a:r>
            <a:r>
              <a:rPr lang="en-US" sz="1800" dirty="0" err="1"/>
              <a:t>blod</a:t>
            </a:r>
            <a:r>
              <a:rPr lang="en-US" sz="1800" dirty="0"/>
              <a:t>. </a:t>
            </a:r>
            <a:r>
              <a:rPr lang="en-US" sz="1800" dirty="0" err="1"/>
              <a:t>Oftast</a:t>
            </a:r>
            <a:r>
              <a:rPr lang="en-US" sz="1800" dirty="0"/>
              <a:t> vid </a:t>
            </a:r>
            <a:r>
              <a:rPr lang="en-US" sz="1800" dirty="0" err="1"/>
              <a:t>benen</a:t>
            </a:r>
            <a:r>
              <a:rPr lang="en-US" sz="1800" dirty="0"/>
              <a:t>. </a:t>
            </a:r>
            <a:r>
              <a:rPr lang="en-US" sz="1800" dirty="0" err="1"/>
              <a:t>Andra</a:t>
            </a:r>
            <a:r>
              <a:rPr lang="en-US" sz="1800" dirty="0"/>
              <a:t> </a:t>
            </a:r>
            <a:r>
              <a:rPr lang="en-US" sz="1800" dirty="0" err="1"/>
              <a:t>symtom</a:t>
            </a:r>
            <a:r>
              <a:rPr lang="en-US" sz="1800" dirty="0"/>
              <a:t> </a:t>
            </a:r>
            <a:r>
              <a:rPr lang="en-US" sz="1800" dirty="0" err="1"/>
              <a:t>kan</a:t>
            </a:r>
            <a:r>
              <a:rPr lang="en-US" sz="1800" dirty="0"/>
              <a:t> </a:t>
            </a:r>
            <a:r>
              <a:rPr lang="en-US" sz="1800" dirty="0" err="1"/>
              <a:t>också</a:t>
            </a:r>
            <a:r>
              <a:rPr lang="en-US" sz="1800" dirty="0"/>
              <a:t> </a:t>
            </a:r>
            <a:r>
              <a:rPr lang="en-US" sz="1800" dirty="0" err="1"/>
              <a:t>vara</a:t>
            </a:r>
            <a:r>
              <a:rPr lang="en-US" sz="1800" dirty="0"/>
              <a:t> </a:t>
            </a:r>
          </a:p>
          <a:p>
            <a:pPr lvl="3"/>
            <a:r>
              <a:rPr lang="en-US" dirty="0" err="1"/>
              <a:t>Avmagring</a:t>
            </a:r>
            <a:r>
              <a:rPr lang="en-US" dirty="0"/>
              <a:t> </a:t>
            </a:r>
          </a:p>
          <a:p>
            <a:pPr lvl="3"/>
            <a:r>
              <a:rPr lang="en-US" dirty="0" err="1"/>
              <a:t>Svullnad</a:t>
            </a:r>
            <a:r>
              <a:rPr lang="en-US" dirty="0"/>
              <a:t> (</a:t>
            </a:r>
            <a:r>
              <a:rPr lang="en-US" dirty="0" err="1"/>
              <a:t>vätskeansamling</a:t>
            </a:r>
            <a:r>
              <a:rPr lang="en-US" dirty="0"/>
              <a:t>)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lymfkörtlar</a:t>
            </a:r>
            <a:r>
              <a:rPr lang="en-US" dirty="0"/>
              <a:t>, ben </a:t>
            </a:r>
            <a:r>
              <a:rPr lang="en-US" dirty="0" err="1"/>
              <a:t>och</a:t>
            </a:r>
            <a:r>
              <a:rPr lang="en-US" dirty="0"/>
              <a:t>/</a:t>
            </a:r>
            <a:r>
              <a:rPr lang="en-US" dirty="0" err="1"/>
              <a:t>eller</a:t>
            </a:r>
            <a:r>
              <a:rPr lang="en-US" dirty="0"/>
              <a:t> </a:t>
            </a:r>
            <a:r>
              <a:rPr lang="en-US" dirty="0" err="1"/>
              <a:t>kroppshålan</a:t>
            </a:r>
            <a:r>
              <a:rPr lang="en-US" dirty="0"/>
              <a:t>.</a:t>
            </a:r>
          </a:p>
          <a:p>
            <a:pPr lvl="3"/>
            <a:r>
              <a:rPr lang="en-US" dirty="0" err="1"/>
              <a:t>Hudsprickningar</a:t>
            </a:r>
            <a:r>
              <a:rPr lang="en-US" dirty="0"/>
              <a:t>/</a:t>
            </a:r>
            <a:r>
              <a:rPr lang="en-US" dirty="0" err="1"/>
              <a:t>sår</a:t>
            </a:r>
            <a:endParaRPr lang="en-US" dirty="0"/>
          </a:p>
          <a:p>
            <a:pPr lvl="3"/>
            <a:r>
              <a:rPr lang="en-US" dirty="0" err="1"/>
              <a:t>Ömsning</a:t>
            </a:r>
            <a:endParaRPr lang="en-US" dirty="0"/>
          </a:p>
          <a:p>
            <a:pPr lvl="3"/>
            <a:r>
              <a:rPr lang="en-US" dirty="0" err="1"/>
              <a:t>Nekros</a:t>
            </a:r>
            <a:endParaRPr lang="en-US" dirty="0"/>
          </a:p>
          <a:p>
            <a:pPr lvl="2"/>
            <a:r>
              <a:rPr lang="en-US" sz="1800" dirty="0" err="1"/>
              <a:t>Oftast</a:t>
            </a:r>
            <a:r>
              <a:rPr lang="en-US" sz="1800" dirty="0"/>
              <a:t> </a:t>
            </a:r>
            <a:r>
              <a:rPr lang="en-US" sz="1800" dirty="0" err="1"/>
              <a:t>är</a:t>
            </a:r>
            <a:r>
              <a:rPr lang="en-US" sz="1800" dirty="0"/>
              <a:t> </a:t>
            </a:r>
            <a:r>
              <a:rPr lang="en-US" sz="1800" dirty="0" err="1"/>
              <a:t>sjukdomen</a:t>
            </a:r>
            <a:r>
              <a:rPr lang="en-US" sz="1800" dirty="0"/>
              <a:t> </a:t>
            </a:r>
            <a:r>
              <a:rPr lang="en-US" sz="1800" dirty="0" err="1"/>
              <a:t>aggressiv</a:t>
            </a:r>
            <a:r>
              <a:rPr lang="en-US" sz="1800" dirty="0"/>
              <a:t> med </a:t>
            </a:r>
            <a:r>
              <a:rPr lang="en-US" sz="1800" dirty="0" err="1"/>
              <a:t>hög</a:t>
            </a:r>
            <a:r>
              <a:rPr lang="en-US" sz="1800" dirty="0"/>
              <a:t> </a:t>
            </a:r>
            <a:r>
              <a:rPr lang="en-US" sz="1800" dirty="0" err="1"/>
              <a:t>dödlighet</a:t>
            </a:r>
            <a:r>
              <a:rPr lang="en-US" sz="1800" dirty="0"/>
              <a:t>. </a:t>
            </a:r>
            <a:r>
              <a:rPr lang="en-US" sz="1800" dirty="0" err="1"/>
              <a:t>Behandling</a:t>
            </a:r>
            <a:r>
              <a:rPr lang="en-US" sz="1800" dirty="0"/>
              <a:t> med </a:t>
            </a:r>
            <a:r>
              <a:rPr lang="en-US" sz="1800" dirty="0" err="1"/>
              <a:t>bredspekta</a:t>
            </a:r>
            <a:r>
              <a:rPr lang="en-US" sz="1800" dirty="0"/>
              <a:t> </a:t>
            </a:r>
            <a:r>
              <a:rPr lang="en-US" sz="1800" dirty="0" err="1"/>
              <a:t>antibiotika</a:t>
            </a:r>
            <a:r>
              <a:rPr lang="en-US" sz="1800" dirty="0"/>
              <a:t> </a:t>
            </a:r>
            <a:r>
              <a:rPr lang="en-US" sz="1800" dirty="0" err="1"/>
              <a:t>samt</a:t>
            </a:r>
            <a:r>
              <a:rPr lang="en-US" sz="1800" dirty="0"/>
              <a:t> </a:t>
            </a:r>
            <a:r>
              <a:rPr lang="en-US" sz="1800" dirty="0" err="1"/>
              <a:t>ett</a:t>
            </a:r>
            <a:r>
              <a:rPr lang="en-US" sz="1800" dirty="0"/>
              <a:t> </a:t>
            </a:r>
            <a:r>
              <a:rPr lang="en-US" sz="1800" dirty="0" err="1"/>
              <a:t>svampmedel</a:t>
            </a:r>
            <a:r>
              <a:rPr lang="en-US" sz="1800" dirty="0"/>
              <a:t> </a:t>
            </a:r>
            <a:r>
              <a:rPr lang="en-US" sz="1800" dirty="0" err="1"/>
              <a:t>för</a:t>
            </a:r>
            <a:r>
              <a:rPr lang="en-US" sz="1800" dirty="0"/>
              <a:t> </a:t>
            </a:r>
            <a:r>
              <a:rPr lang="en-US" sz="1800" dirty="0" err="1"/>
              <a:t>att</a:t>
            </a:r>
            <a:r>
              <a:rPr lang="en-US" sz="1800" dirty="0"/>
              <a:t> </a:t>
            </a:r>
            <a:r>
              <a:rPr lang="en-US" sz="1800" dirty="0" err="1"/>
              <a:t>undvika</a:t>
            </a:r>
            <a:r>
              <a:rPr lang="en-US" sz="1800" dirty="0"/>
              <a:t> </a:t>
            </a:r>
            <a:r>
              <a:rPr lang="en-US" sz="1800" dirty="0" err="1"/>
              <a:t>sekundär</a:t>
            </a:r>
            <a:r>
              <a:rPr lang="en-US" sz="1800" dirty="0"/>
              <a:t> </a:t>
            </a:r>
            <a:r>
              <a:rPr lang="en-US" sz="1800" dirty="0" err="1"/>
              <a:t>svampinfektion</a:t>
            </a:r>
            <a:r>
              <a:rPr lang="en-US" sz="1800" dirty="0"/>
              <a:t> </a:t>
            </a:r>
            <a:r>
              <a:rPr lang="en-US" sz="1800" dirty="0" err="1"/>
              <a:t>som</a:t>
            </a:r>
            <a:r>
              <a:rPr lang="en-US" sz="1800" dirty="0"/>
              <a:t> ex vis tetracycline, trimethoprim-sulfa (</a:t>
            </a:r>
            <a:r>
              <a:rPr lang="en-US" sz="1800" dirty="0" err="1"/>
              <a:t>ges</a:t>
            </a:r>
            <a:r>
              <a:rPr lang="en-US" sz="1800" dirty="0"/>
              <a:t> </a:t>
            </a:r>
            <a:r>
              <a:rPr lang="en-US" sz="1800" dirty="0" err="1"/>
              <a:t>helst</a:t>
            </a:r>
            <a:r>
              <a:rPr lang="en-US" sz="1800" dirty="0"/>
              <a:t> </a:t>
            </a:r>
            <a:r>
              <a:rPr lang="en-US" sz="1800" dirty="0" err="1"/>
              <a:t>oralt</a:t>
            </a:r>
            <a:r>
              <a:rPr lang="en-US" sz="1800" dirty="0"/>
              <a:t> </a:t>
            </a:r>
            <a:r>
              <a:rPr lang="en-US" sz="1800" dirty="0" err="1"/>
              <a:t>annars</a:t>
            </a:r>
            <a:r>
              <a:rPr lang="en-US" sz="1800" dirty="0"/>
              <a:t> via </a:t>
            </a:r>
            <a:r>
              <a:rPr lang="en-US" sz="1800" dirty="0" err="1"/>
              <a:t>huden</a:t>
            </a:r>
            <a:r>
              <a:rPr lang="en-US" sz="1800" dirty="0"/>
              <a:t>) </a:t>
            </a:r>
            <a:r>
              <a:rPr lang="en-US" sz="1800" dirty="0" err="1"/>
              <a:t>och</a:t>
            </a:r>
            <a:r>
              <a:rPr lang="en-US" sz="1800" dirty="0"/>
              <a:t> enrofloxacin (</a:t>
            </a:r>
            <a:r>
              <a:rPr lang="en-US" sz="1800" dirty="0" err="1"/>
              <a:t>Baytril</a:t>
            </a:r>
            <a:r>
              <a:rPr lang="en-US" sz="1800" dirty="0"/>
              <a:t>).</a:t>
            </a:r>
          </a:p>
          <a:p>
            <a:endParaRPr lang="en-US" sz="1300" dirty="0"/>
          </a:p>
        </p:txBody>
      </p:sp>
      <p:sp>
        <p:nvSpPr>
          <p:cNvPr id="16" name="Freeform: Shape 12">
            <a:extLst>
              <a:ext uri="{FF2B5EF4-FFF2-40B4-BE49-F238E27FC236}">
                <a16:creationId xmlns:a16="http://schemas.microsoft.com/office/drawing/2014/main" id="{2C6A2225-94AF-4BC4-98F4-77746E7B10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5108" y="1"/>
            <a:ext cx="4666892" cy="3612937"/>
          </a:xfrm>
          <a:custGeom>
            <a:avLst/>
            <a:gdLst>
              <a:gd name="connsiteX0" fmla="*/ 192227 w 4666892"/>
              <a:gd name="connsiteY0" fmla="*/ 0 h 3612937"/>
              <a:gd name="connsiteX1" fmla="*/ 4666892 w 4666892"/>
              <a:gd name="connsiteY1" fmla="*/ 0 h 3612937"/>
              <a:gd name="connsiteX2" fmla="*/ 4666892 w 4666892"/>
              <a:gd name="connsiteY2" fmla="*/ 2643684 h 3612937"/>
              <a:gd name="connsiteX3" fmla="*/ 4657487 w 4666892"/>
              <a:gd name="connsiteY3" fmla="*/ 2656262 h 3612937"/>
              <a:gd name="connsiteX4" fmla="*/ 2628900 w 4666892"/>
              <a:gd name="connsiteY4" fmla="*/ 3612937 h 3612937"/>
              <a:gd name="connsiteX5" fmla="*/ 0 w 4666892"/>
              <a:gd name="connsiteY5" fmla="*/ 984037 h 3612937"/>
              <a:gd name="connsiteX6" fmla="*/ 118190 w 4666892"/>
              <a:gd name="connsiteY6" fmla="*/ 202283 h 3612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6892" h="3612937">
                <a:moveTo>
                  <a:pt x="192227" y="0"/>
                </a:moveTo>
                <a:lnTo>
                  <a:pt x="4666892" y="0"/>
                </a:lnTo>
                <a:lnTo>
                  <a:pt x="4666892" y="2643684"/>
                </a:lnTo>
                <a:lnTo>
                  <a:pt x="4657487" y="2656262"/>
                </a:lnTo>
                <a:cubicBezTo>
                  <a:pt x="4175308" y="3240527"/>
                  <a:pt x="3445594" y="3612937"/>
                  <a:pt x="2628900" y="3612937"/>
                </a:cubicBezTo>
                <a:cubicBezTo>
                  <a:pt x="1176999" y="3612937"/>
                  <a:pt x="0" y="2435938"/>
                  <a:pt x="0" y="984037"/>
                </a:cubicBezTo>
                <a:cubicBezTo>
                  <a:pt x="0" y="711806"/>
                  <a:pt x="41379" y="449239"/>
                  <a:pt x="118190" y="2022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latshållare för innehåll 7" descr="En bild som visar vägg, inomhus, mat, tallrik&#10;&#10;Automatiskt genererad beskrivning">
            <a:extLst>
              <a:ext uri="{FF2B5EF4-FFF2-40B4-BE49-F238E27FC236}">
                <a16:creationId xmlns:a16="http://schemas.microsoft.com/office/drawing/2014/main" id="{186A6F5C-ACFC-3346-9541-99817C1C33E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11387" r="-4" b="8201"/>
          <a:stretch/>
        </p:blipFill>
        <p:spPr>
          <a:xfrm>
            <a:off x="7689829" y="10"/>
            <a:ext cx="4502173" cy="3448209"/>
          </a:xfrm>
          <a:custGeom>
            <a:avLst/>
            <a:gdLst>
              <a:gd name="connsiteX0" fmla="*/ 205627 w 4502173"/>
              <a:gd name="connsiteY0" fmla="*/ 0 h 3448219"/>
              <a:gd name="connsiteX1" fmla="*/ 4502173 w 4502173"/>
              <a:gd name="connsiteY1" fmla="*/ 0 h 3448219"/>
              <a:gd name="connsiteX2" fmla="*/ 4502173 w 4502173"/>
              <a:gd name="connsiteY2" fmla="*/ 2368934 h 3448219"/>
              <a:gd name="connsiteX3" fmla="*/ 4365663 w 4502173"/>
              <a:gd name="connsiteY3" fmla="*/ 2551486 h 3448219"/>
              <a:gd name="connsiteX4" fmla="*/ 2464181 w 4502173"/>
              <a:gd name="connsiteY4" fmla="*/ 3448219 h 3448219"/>
              <a:gd name="connsiteX5" fmla="*/ 0 w 4502173"/>
              <a:gd name="connsiteY5" fmla="*/ 984038 h 3448219"/>
              <a:gd name="connsiteX6" fmla="*/ 193648 w 4502173"/>
              <a:gd name="connsiteY6" fmla="*/ 24867 h 3448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02173" h="3448219">
                <a:moveTo>
                  <a:pt x="205627" y="0"/>
                </a:moveTo>
                <a:lnTo>
                  <a:pt x="4502173" y="0"/>
                </a:lnTo>
                <a:lnTo>
                  <a:pt x="4502173" y="2368934"/>
                </a:lnTo>
                <a:lnTo>
                  <a:pt x="4365663" y="2551486"/>
                </a:lnTo>
                <a:cubicBezTo>
                  <a:pt x="3913696" y="3099144"/>
                  <a:pt x="3229704" y="3448219"/>
                  <a:pt x="2464181" y="3448219"/>
                </a:cubicBezTo>
                <a:cubicBezTo>
                  <a:pt x="1103251" y="3448219"/>
                  <a:pt x="0" y="2344968"/>
                  <a:pt x="0" y="984038"/>
                </a:cubicBezTo>
                <a:cubicBezTo>
                  <a:pt x="0" y="643806"/>
                  <a:pt x="68954" y="319678"/>
                  <a:pt x="193648" y="24867"/>
                </a:cubicBez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48F5915-2CE1-4F74-88C5-D4366893D2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4737" y="3918051"/>
            <a:ext cx="3587263" cy="2939948"/>
          </a:xfrm>
          <a:custGeom>
            <a:avLst/>
            <a:gdLst>
              <a:gd name="connsiteX0" fmla="*/ 2070613 w 3587263"/>
              <a:gd name="connsiteY0" fmla="*/ 0 h 2939948"/>
              <a:gd name="connsiteX1" fmla="*/ 3534758 w 3587263"/>
              <a:gd name="connsiteY1" fmla="*/ 606469 h 2939948"/>
              <a:gd name="connsiteX2" fmla="*/ 3587263 w 3587263"/>
              <a:gd name="connsiteY2" fmla="*/ 664240 h 2939948"/>
              <a:gd name="connsiteX3" fmla="*/ 3587263 w 3587263"/>
              <a:gd name="connsiteY3" fmla="*/ 2939948 h 2939948"/>
              <a:gd name="connsiteX4" fmla="*/ 193241 w 3587263"/>
              <a:gd name="connsiteY4" fmla="*/ 2939948 h 2939948"/>
              <a:gd name="connsiteX5" fmla="*/ 162719 w 3587263"/>
              <a:gd name="connsiteY5" fmla="*/ 2876589 h 2939948"/>
              <a:gd name="connsiteX6" fmla="*/ 0 w 3587263"/>
              <a:gd name="connsiteY6" fmla="*/ 2070613 h 2939948"/>
              <a:gd name="connsiteX7" fmla="*/ 2070613 w 3587263"/>
              <a:gd name="connsiteY7" fmla="*/ 0 h 2939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87263" h="2939948">
                <a:moveTo>
                  <a:pt x="2070613" y="0"/>
                </a:moveTo>
                <a:cubicBezTo>
                  <a:pt x="2642397" y="0"/>
                  <a:pt x="3160050" y="231761"/>
                  <a:pt x="3534758" y="606469"/>
                </a:cubicBezTo>
                <a:lnTo>
                  <a:pt x="3587263" y="664240"/>
                </a:lnTo>
                <a:lnTo>
                  <a:pt x="3587263" y="2939948"/>
                </a:lnTo>
                <a:lnTo>
                  <a:pt x="193241" y="2939948"/>
                </a:lnTo>
                <a:lnTo>
                  <a:pt x="162719" y="2876589"/>
                </a:lnTo>
                <a:cubicBezTo>
                  <a:pt x="57940" y="2628865"/>
                  <a:pt x="0" y="2356505"/>
                  <a:pt x="0" y="2070613"/>
                </a:cubicBezTo>
                <a:cubicBezTo>
                  <a:pt x="0" y="927045"/>
                  <a:pt x="927045" y="0"/>
                  <a:pt x="2070613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Bildobjekt 5" descr="En bild som visar djur&#10;&#10;Automatiskt genererad beskrivning">
            <a:extLst>
              <a:ext uri="{FF2B5EF4-FFF2-40B4-BE49-F238E27FC236}">
                <a16:creationId xmlns:a16="http://schemas.microsoft.com/office/drawing/2014/main" id="{612B3432-C5E7-AC4D-8C1B-5E5B3F177D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820" r="-4" b="20347"/>
          <a:stretch/>
        </p:blipFill>
        <p:spPr>
          <a:xfrm>
            <a:off x="8768827" y="4082141"/>
            <a:ext cx="3423175" cy="2775859"/>
          </a:xfrm>
          <a:custGeom>
            <a:avLst/>
            <a:gdLst>
              <a:gd name="connsiteX0" fmla="*/ 1906524 w 3423175"/>
              <a:gd name="connsiteY0" fmla="*/ 0 h 2775859"/>
              <a:gd name="connsiteX1" fmla="*/ 3377691 w 3423175"/>
              <a:gd name="connsiteY1" fmla="*/ 693798 h 2775859"/>
              <a:gd name="connsiteX2" fmla="*/ 3423175 w 3423175"/>
              <a:gd name="connsiteY2" fmla="*/ 754624 h 2775859"/>
              <a:gd name="connsiteX3" fmla="*/ 3423175 w 3423175"/>
              <a:gd name="connsiteY3" fmla="*/ 2775859 h 2775859"/>
              <a:gd name="connsiteX4" fmla="*/ 211114 w 3423175"/>
              <a:gd name="connsiteY4" fmla="*/ 2775859 h 2775859"/>
              <a:gd name="connsiteX5" fmla="*/ 149824 w 3423175"/>
              <a:gd name="connsiteY5" fmla="*/ 2648629 h 2775859"/>
              <a:gd name="connsiteX6" fmla="*/ 0 w 3423175"/>
              <a:gd name="connsiteY6" fmla="*/ 1906524 h 2775859"/>
              <a:gd name="connsiteX7" fmla="*/ 1906524 w 3423175"/>
              <a:gd name="connsiteY7" fmla="*/ 0 h 2775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23175" h="2775859">
                <a:moveTo>
                  <a:pt x="1906524" y="0"/>
                </a:moveTo>
                <a:cubicBezTo>
                  <a:pt x="2498805" y="0"/>
                  <a:pt x="3028006" y="270078"/>
                  <a:pt x="3377691" y="693798"/>
                </a:cubicBezTo>
                <a:lnTo>
                  <a:pt x="3423175" y="754624"/>
                </a:lnTo>
                <a:lnTo>
                  <a:pt x="3423175" y="2775859"/>
                </a:lnTo>
                <a:lnTo>
                  <a:pt x="211114" y="2775859"/>
                </a:lnTo>
                <a:lnTo>
                  <a:pt x="149824" y="2648629"/>
                </a:lnTo>
                <a:cubicBezTo>
                  <a:pt x="53349" y="2420536"/>
                  <a:pt x="0" y="2169760"/>
                  <a:pt x="0" y="1906524"/>
                </a:cubicBezTo>
                <a:cubicBezTo>
                  <a:pt x="0" y="853580"/>
                  <a:pt x="853580" y="0"/>
                  <a:pt x="190652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715036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C26327B-E110-454D-9A85-A3595DE74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4996" y="438538"/>
            <a:ext cx="3732244" cy="92409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/>
              <a:t>Bakterier</a:t>
            </a:r>
            <a:endParaRPr lang="en-US" dirty="0"/>
          </a:p>
        </p:txBody>
      </p:sp>
      <p:sp>
        <p:nvSpPr>
          <p:cNvPr id="60" name="Rectangle 48">
            <a:extLst>
              <a:ext uri="{FF2B5EF4-FFF2-40B4-BE49-F238E27FC236}">
                <a16:creationId xmlns:a16="http://schemas.microsoft.com/office/drawing/2014/main" id="{99CEE05D-F25C-4EC3-B527-D9C999E335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652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ctangle 50">
            <a:extLst>
              <a:ext uri="{FF2B5EF4-FFF2-40B4-BE49-F238E27FC236}">
                <a16:creationId xmlns:a16="http://schemas.microsoft.com/office/drawing/2014/main" id="{4F036726-0C05-446E-91C3-B986EBEA0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7402" y="438538"/>
            <a:ext cx="6710184" cy="6002060"/>
          </a:xfrm>
          <a:prstGeom prst="rect">
            <a:avLst/>
          </a:prstGeom>
          <a:solidFill>
            <a:schemeClr val="bg1">
              <a:alpha val="4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62" name="Rectangle 52">
            <a:extLst>
              <a:ext uri="{FF2B5EF4-FFF2-40B4-BE49-F238E27FC236}">
                <a16:creationId xmlns:a16="http://schemas.microsoft.com/office/drawing/2014/main" id="{A310ABCD-C34B-42D1-9BEB-47755A3EA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650014"/>
            <a:ext cx="3367217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Bildobjekt 7" descr="En bild som visar djur, leddjur, ryggradslösa djur&#10;&#10;Automatiskt genererad beskrivning">
            <a:extLst>
              <a:ext uri="{FF2B5EF4-FFF2-40B4-BE49-F238E27FC236}">
                <a16:creationId xmlns:a16="http://schemas.microsoft.com/office/drawing/2014/main" id="{C5146298-21F0-A943-B156-12C8931C2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460" y="921787"/>
            <a:ext cx="3044697" cy="2723526"/>
          </a:xfrm>
          <a:prstGeom prst="rect">
            <a:avLst/>
          </a:prstGeom>
        </p:spPr>
      </p:pic>
      <p:sp>
        <p:nvSpPr>
          <p:cNvPr id="63" name="Rectangle 54">
            <a:extLst>
              <a:ext uri="{FF2B5EF4-FFF2-40B4-BE49-F238E27FC236}">
                <a16:creationId xmlns:a16="http://schemas.microsoft.com/office/drawing/2014/main" id="{F38AB6A2-89F7-43B5-B608-50DFC740D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650014"/>
            <a:ext cx="2765758" cy="213673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latshållare för innehåll 5" descr="En bild som visar djur, gul, reptil, inomhus&#10;&#10;Automatiskt genererad beskrivning">
            <a:extLst>
              <a:ext uri="{FF2B5EF4-FFF2-40B4-BE49-F238E27FC236}">
                <a16:creationId xmlns:a16="http://schemas.microsoft.com/office/drawing/2014/main" id="{228AD67F-7FEA-3149-A14C-FB3FDE12E3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363535" y="810882"/>
            <a:ext cx="2354262" cy="1812575"/>
          </a:xfrm>
          <a:prstGeom prst="rect">
            <a:avLst/>
          </a:prstGeom>
        </p:spPr>
      </p:pic>
      <p:sp>
        <p:nvSpPr>
          <p:cNvPr id="64" name="Rectangle 56">
            <a:extLst>
              <a:ext uri="{FF2B5EF4-FFF2-40B4-BE49-F238E27FC236}">
                <a16:creationId xmlns:a16="http://schemas.microsoft.com/office/drawing/2014/main" id="{06585B74-DAF6-470E-B2F3-B5530A709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285" y="4088215"/>
            <a:ext cx="3367217" cy="21248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Bildobjekt 9" descr="En bild som visar djur, groda, mark&#10;&#10;Automatiskt genererad beskrivning">
            <a:extLst>
              <a:ext uri="{FF2B5EF4-FFF2-40B4-BE49-F238E27FC236}">
                <a16:creationId xmlns:a16="http://schemas.microsoft.com/office/drawing/2014/main" id="{E2FAC6E8-7753-044C-875C-DD61BA0167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460" y="4616802"/>
            <a:ext cx="3044697" cy="1087971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30BAD96F-CE2F-4682-99B8-0DD9E6AE2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2946" y="2947051"/>
            <a:ext cx="2765758" cy="32660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Bildobjekt 11" descr="En bild som visar inomhus, mat&#10;&#10;Automatiskt genererad beskrivning">
            <a:extLst>
              <a:ext uri="{FF2B5EF4-FFF2-40B4-BE49-F238E27FC236}">
                <a16:creationId xmlns:a16="http://schemas.microsoft.com/office/drawing/2014/main" id="{235DB911-6981-2F4C-9B62-8E2E059584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3497" y="3357450"/>
            <a:ext cx="2434338" cy="2434338"/>
          </a:xfrm>
          <a:prstGeom prst="rect">
            <a:avLst/>
          </a:prstGeom>
        </p:spPr>
      </p:pic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23BCF47-C54A-1841-8D22-DD0CDB0393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14995" y="1362635"/>
            <a:ext cx="3732245" cy="485043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buNone/>
            </a:pPr>
            <a:r>
              <a:rPr lang="en-US" sz="2000" dirty="0" err="1"/>
              <a:t>Flavobacteriosis</a:t>
            </a:r>
            <a:endParaRPr lang="en-US" sz="2000" dirty="0"/>
          </a:p>
          <a:p>
            <a:pPr lvl="2"/>
            <a:r>
              <a:rPr lang="en-US" sz="1800" dirty="0" err="1"/>
              <a:t>Bakterie</a:t>
            </a:r>
            <a:r>
              <a:rPr lang="en-US" sz="1800" dirty="0"/>
              <a:t> </a:t>
            </a:r>
            <a:r>
              <a:rPr lang="en-US" sz="1800" dirty="0" err="1"/>
              <a:t>släktet</a:t>
            </a:r>
            <a:r>
              <a:rPr lang="en-US" sz="1800" dirty="0"/>
              <a:t> </a:t>
            </a:r>
            <a:r>
              <a:rPr lang="en-US" sz="1800" i="1" dirty="0"/>
              <a:t>Flavobacterium</a:t>
            </a:r>
            <a:r>
              <a:rPr lang="en-US" sz="1800" dirty="0"/>
              <a:t>. Gram </a:t>
            </a:r>
            <a:r>
              <a:rPr lang="en-US" sz="1800" dirty="0" err="1"/>
              <a:t>negativa</a:t>
            </a:r>
            <a:endParaRPr lang="en-US" sz="1800" i="1" dirty="0"/>
          </a:p>
          <a:p>
            <a:pPr lvl="2"/>
            <a:r>
              <a:rPr lang="en-US" sz="1800" dirty="0" err="1"/>
              <a:t>Ödem</a:t>
            </a:r>
            <a:r>
              <a:rPr lang="en-US" sz="1800" dirty="0"/>
              <a:t>, </a:t>
            </a:r>
            <a:r>
              <a:rPr lang="en-US" sz="1800" dirty="0" err="1"/>
              <a:t>kraftig</a:t>
            </a:r>
            <a:r>
              <a:rPr lang="en-US" sz="1800" dirty="0"/>
              <a:t> </a:t>
            </a:r>
            <a:r>
              <a:rPr lang="en-US" sz="1800" dirty="0" err="1"/>
              <a:t>uppsvullnad</a:t>
            </a:r>
            <a:r>
              <a:rPr lang="en-US" sz="1800" dirty="0"/>
              <a:t> (dock </a:t>
            </a:r>
            <a:r>
              <a:rPr lang="en-US" sz="1800" dirty="0" err="1"/>
              <a:t>kan</a:t>
            </a:r>
            <a:r>
              <a:rPr lang="en-US" sz="1800" dirty="0"/>
              <a:t> </a:t>
            </a:r>
            <a:r>
              <a:rPr lang="en-US" sz="1800" dirty="0" err="1"/>
              <a:t>andra</a:t>
            </a:r>
            <a:r>
              <a:rPr lang="en-US" sz="1800" dirty="0"/>
              <a:t> </a:t>
            </a:r>
            <a:r>
              <a:rPr lang="en-US" sz="1800" dirty="0" err="1"/>
              <a:t>sjukdomar</a:t>
            </a:r>
            <a:r>
              <a:rPr lang="en-US" sz="1800" dirty="0"/>
              <a:t> </a:t>
            </a:r>
            <a:r>
              <a:rPr lang="en-US" sz="1800" dirty="0" err="1"/>
              <a:t>också</a:t>
            </a:r>
            <a:r>
              <a:rPr lang="en-US" sz="1800" dirty="0"/>
              <a:t> </a:t>
            </a:r>
            <a:r>
              <a:rPr lang="en-US" sz="1800" dirty="0" err="1"/>
              <a:t>orsaka</a:t>
            </a:r>
            <a:r>
              <a:rPr lang="en-US" sz="1800" dirty="0"/>
              <a:t> </a:t>
            </a:r>
            <a:r>
              <a:rPr lang="en-US" sz="1800" dirty="0" err="1"/>
              <a:t>kraftig</a:t>
            </a:r>
            <a:r>
              <a:rPr lang="en-US" sz="1800" dirty="0"/>
              <a:t> </a:t>
            </a:r>
            <a:r>
              <a:rPr lang="en-US" sz="1800" dirty="0" err="1"/>
              <a:t>svullnad</a:t>
            </a:r>
            <a:r>
              <a:rPr lang="en-US" sz="1800" dirty="0"/>
              <a:t>). </a:t>
            </a:r>
            <a:r>
              <a:rPr lang="en-US" sz="1800" dirty="0" err="1"/>
              <a:t>Andra</a:t>
            </a:r>
            <a:r>
              <a:rPr lang="en-US" sz="1800" dirty="0"/>
              <a:t> </a:t>
            </a:r>
            <a:r>
              <a:rPr lang="en-US" sz="1800" dirty="0" err="1"/>
              <a:t>symtom</a:t>
            </a:r>
            <a:r>
              <a:rPr lang="en-US" sz="1800" dirty="0"/>
              <a:t> </a:t>
            </a:r>
            <a:r>
              <a:rPr lang="en-US" sz="1800" dirty="0" err="1"/>
              <a:t>kan</a:t>
            </a:r>
            <a:r>
              <a:rPr lang="en-US" sz="1800" dirty="0"/>
              <a:t> </a:t>
            </a:r>
            <a:r>
              <a:rPr lang="en-US" sz="1800" dirty="0" err="1"/>
              <a:t>vara</a:t>
            </a:r>
            <a:r>
              <a:rPr lang="en-US" sz="1800" dirty="0"/>
              <a:t> </a:t>
            </a:r>
            <a:r>
              <a:rPr lang="en-US" sz="1800" dirty="0" err="1"/>
              <a:t>ansträngd</a:t>
            </a:r>
            <a:r>
              <a:rPr lang="en-US" sz="1800" dirty="0"/>
              <a:t> </a:t>
            </a:r>
            <a:r>
              <a:rPr lang="en-US" sz="1800" dirty="0" err="1"/>
              <a:t>andning</a:t>
            </a:r>
            <a:r>
              <a:rPr lang="en-US" sz="1800" dirty="0"/>
              <a:t>, </a:t>
            </a:r>
            <a:r>
              <a:rPr lang="en-US" sz="1800" dirty="0" err="1"/>
              <a:t>extrem</a:t>
            </a:r>
            <a:r>
              <a:rPr lang="en-US" sz="1800" dirty="0"/>
              <a:t> </a:t>
            </a:r>
            <a:r>
              <a:rPr lang="en-US" sz="1800" dirty="0" err="1"/>
              <a:t>trötthet</a:t>
            </a:r>
            <a:r>
              <a:rPr lang="en-US" sz="1800" dirty="0"/>
              <a:t>, </a:t>
            </a:r>
            <a:r>
              <a:rPr lang="en-US" sz="1800" dirty="0" err="1"/>
              <a:t>små</a:t>
            </a:r>
            <a:r>
              <a:rPr lang="en-US" sz="1800" dirty="0"/>
              <a:t> </a:t>
            </a:r>
            <a:r>
              <a:rPr lang="en-US" sz="1800" dirty="0" err="1"/>
              <a:t>blödningar</a:t>
            </a:r>
            <a:r>
              <a:rPr lang="en-US" sz="1800" dirty="0"/>
              <a:t> </a:t>
            </a:r>
            <a:r>
              <a:rPr lang="en-US" sz="1800" dirty="0" err="1"/>
              <a:t>som</a:t>
            </a:r>
            <a:r>
              <a:rPr lang="en-US" sz="1800" dirty="0"/>
              <a:t> </a:t>
            </a:r>
            <a:r>
              <a:rPr lang="en-US" sz="1800" dirty="0" err="1"/>
              <a:t>ser</a:t>
            </a:r>
            <a:r>
              <a:rPr lang="en-US" sz="1800" dirty="0"/>
              <a:t> </a:t>
            </a:r>
            <a:r>
              <a:rPr lang="en-US" sz="1800" dirty="0" err="1"/>
              <a:t>ut</a:t>
            </a:r>
            <a:r>
              <a:rPr lang="en-US" sz="1800" dirty="0"/>
              <a:t> </a:t>
            </a:r>
            <a:r>
              <a:rPr lang="en-US" sz="1800" dirty="0" err="1"/>
              <a:t>som</a:t>
            </a:r>
            <a:r>
              <a:rPr lang="en-US" sz="1800" dirty="0"/>
              <a:t> </a:t>
            </a:r>
            <a:r>
              <a:rPr lang="en-US" sz="1800" dirty="0" err="1"/>
              <a:t>små</a:t>
            </a:r>
            <a:r>
              <a:rPr lang="en-US" sz="1800" dirty="0"/>
              <a:t> </a:t>
            </a:r>
            <a:r>
              <a:rPr lang="en-US" sz="1800" dirty="0" err="1"/>
              <a:t>röda</a:t>
            </a:r>
            <a:r>
              <a:rPr lang="en-US" sz="1800" dirty="0"/>
              <a:t> </a:t>
            </a:r>
            <a:r>
              <a:rPr lang="en-US" sz="1800" dirty="0" err="1"/>
              <a:t>prickar</a:t>
            </a:r>
            <a:r>
              <a:rPr lang="en-US" sz="1800" dirty="0"/>
              <a:t>.</a:t>
            </a:r>
          </a:p>
          <a:p>
            <a:pPr lvl="2"/>
            <a:r>
              <a:rPr lang="en-US" sz="1800" dirty="0" err="1"/>
              <a:t>Antibiotika</a:t>
            </a:r>
            <a:r>
              <a:rPr lang="en-US" sz="1800" dirty="0"/>
              <a:t> Ex. enrofloxacin, chloramphenicol </a:t>
            </a:r>
            <a:r>
              <a:rPr lang="en-US" sz="1800" dirty="0" err="1"/>
              <a:t>och</a:t>
            </a:r>
            <a:r>
              <a:rPr lang="en-US" sz="1800" dirty="0"/>
              <a:t> trimethoprim-sulfadiazine. Dock </a:t>
            </a:r>
            <a:r>
              <a:rPr lang="en-US" sz="1800" dirty="0" err="1"/>
              <a:t>är</a:t>
            </a:r>
            <a:r>
              <a:rPr lang="en-US" sz="1800" dirty="0"/>
              <a:t> </a:t>
            </a:r>
            <a:r>
              <a:rPr lang="en-US" sz="1800" dirty="0" err="1"/>
              <a:t>dödligheten</a:t>
            </a:r>
            <a:r>
              <a:rPr lang="en-US" sz="1800" dirty="0"/>
              <a:t> </a:t>
            </a:r>
            <a:r>
              <a:rPr lang="en-US" sz="1800" dirty="0" err="1"/>
              <a:t>stor</a:t>
            </a:r>
            <a:r>
              <a:rPr lang="en-US" sz="1800" dirty="0"/>
              <a:t>.</a:t>
            </a:r>
          </a:p>
          <a:p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176850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C26327B-E110-454D-9A85-A3595DE74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0296" y="448703"/>
            <a:ext cx="4498670" cy="10035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Bakterier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EEE8F11-3582-44B7-9869-F2D26D7DD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133221" cy="3548529"/>
          </a:xfrm>
          <a:custGeom>
            <a:avLst/>
            <a:gdLst>
              <a:gd name="connsiteX0" fmla="*/ 0 w 4133221"/>
              <a:gd name="connsiteY0" fmla="*/ 0 h 3548529"/>
              <a:gd name="connsiteX1" fmla="*/ 3798429 w 4133221"/>
              <a:gd name="connsiteY1" fmla="*/ 0 h 3548529"/>
              <a:gd name="connsiteX2" fmla="*/ 3850140 w 4133221"/>
              <a:gd name="connsiteY2" fmla="*/ 85119 h 3548529"/>
              <a:gd name="connsiteX3" fmla="*/ 4133221 w 4133221"/>
              <a:gd name="connsiteY3" fmla="*/ 1203093 h 3548529"/>
              <a:gd name="connsiteX4" fmla="*/ 1787785 w 4133221"/>
              <a:gd name="connsiteY4" fmla="*/ 3548529 h 3548529"/>
              <a:gd name="connsiteX5" fmla="*/ 129311 w 4133221"/>
              <a:gd name="connsiteY5" fmla="*/ 2861567 h 3548529"/>
              <a:gd name="connsiteX6" fmla="*/ 0 w 4133221"/>
              <a:gd name="connsiteY6" fmla="*/ 2719289 h 354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33221" h="3548529">
                <a:moveTo>
                  <a:pt x="0" y="0"/>
                </a:moveTo>
                <a:lnTo>
                  <a:pt x="3798429" y="0"/>
                </a:lnTo>
                <a:lnTo>
                  <a:pt x="3850140" y="85119"/>
                </a:lnTo>
                <a:cubicBezTo>
                  <a:pt x="4030674" y="417451"/>
                  <a:pt x="4133221" y="798296"/>
                  <a:pt x="4133221" y="1203093"/>
                </a:cubicBezTo>
                <a:cubicBezTo>
                  <a:pt x="4133221" y="2498442"/>
                  <a:pt x="3083134" y="3548529"/>
                  <a:pt x="1787785" y="3548529"/>
                </a:cubicBezTo>
                <a:cubicBezTo>
                  <a:pt x="1140111" y="3548529"/>
                  <a:pt x="553752" y="3286007"/>
                  <a:pt x="129311" y="2861567"/>
                </a:cubicBezTo>
                <a:lnTo>
                  <a:pt x="0" y="2719289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141F1CC-6A53-4BCF-9127-AABB52E249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1" y="3842187"/>
            <a:ext cx="3321156" cy="3015812"/>
          </a:xfrm>
          <a:custGeom>
            <a:avLst/>
            <a:gdLst>
              <a:gd name="connsiteX0" fmla="*/ 1359768 w 3321156"/>
              <a:gd name="connsiteY0" fmla="*/ 0 h 3015812"/>
              <a:gd name="connsiteX1" fmla="*/ 3321156 w 3321156"/>
              <a:gd name="connsiteY1" fmla="*/ 1961388 h 3015812"/>
              <a:gd name="connsiteX2" fmla="*/ 3084427 w 3321156"/>
              <a:gd name="connsiteY2" fmla="*/ 2896302 h 3015812"/>
              <a:gd name="connsiteX3" fmla="*/ 3011823 w 3321156"/>
              <a:gd name="connsiteY3" fmla="*/ 3015812 h 3015812"/>
              <a:gd name="connsiteX4" fmla="*/ 0 w 3321156"/>
              <a:gd name="connsiteY4" fmla="*/ 3015812 h 3015812"/>
              <a:gd name="connsiteX5" fmla="*/ 0 w 3321156"/>
              <a:gd name="connsiteY5" fmla="*/ 549808 h 3015812"/>
              <a:gd name="connsiteX6" fmla="*/ 112143 w 3321156"/>
              <a:gd name="connsiteY6" fmla="*/ 447886 h 3015812"/>
              <a:gd name="connsiteX7" fmla="*/ 1359768 w 3321156"/>
              <a:gd name="connsiteY7" fmla="*/ 0 h 3015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1156" h="3015812">
                <a:moveTo>
                  <a:pt x="1359768" y="0"/>
                </a:moveTo>
                <a:cubicBezTo>
                  <a:pt x="2443013" y="0"/>
                  <a:pt x="3321156" y="878143"/>
                  <a:pt x="3321156" y="1961388"/>
                </a:cubicBezTo>
                <a:cubicBezTo>
                  <a:pt x="3321156" y="2299902"/>
                  <a:pt x="3235400" y="2618387"/>
                  <a:pt x="3084427" y="2896302"/>
                </a:cubicBezTo>
                <a:lnTo>
                  <a:pt x="3011823" y="3015812"/>
                </a:lnTo>
                <a:lnTo>
                  <a:pt x="0" y="3015812"/>
                </a:lnTo>
                <a:lnTo>
                  <a:pt x="0" y="549808"/>
                </a:lnTo>
                <a:lnTo>
                  <a:pt x="112143" y="447886"/>
                </a:lnTo>
                <a:cubicBezTo>
                  <a:pt x="451187" y="168082"/>
                  <a:pt x="885848" y="0"/>
                  <a:pt x="135976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61B2B49-7142-4CA8-A929-4671548E6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4530" y="2496668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Bildobjekt 9" descr="En bild som visar inomhus, djur, bord, sitter&#10;&#10;Automatiskt genererad beskrivning">
            <a:extLst>
              <a:ext uri="{FF2B5EF4-FFF2-40B4-BE49-F238E27FC236}">
                <a16:creationId xmlns:a16="http://schemas.microsoft.com/office/drawing/2014/main" id="{24B0BEE0-BC44-7143-827D-8415DEBB9E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318" r="-3" b="4002"/>
          <a:stretch/>
        </p:blipFill>
        <p:spPr>
          <a:xfrm>
            <a:off x="3559122" y="2661260"/>
            <a:ext cx="2788920" cy="2788920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6" name="Platshållare för innehåll 5" descr="En bild som visar djur, inomhus, foto, olika&#10;&#10;Automatiskt genererad beskrivning">
            <a:extLst>
              <a:ext uri="{FF2B5EF4-FFF2-40B4-BE49-F238E27FC236}">
                <a16:creationId xmlns:a16="http://schemas.microsoft.com/office/drawing/2014/main" id="{89B72BB2-A43C-3F4D-9AE5-82657E8CEDE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6920" r="-2" b="-2"/>
          <a:stretch/>
        </p:blipFill>
        <p:spPr>
          <a:xfrm>
            <a:off x="20" y="10"/>
            <a:ext cx="3967953" cy="3383270"/>
          </a:xfrm>
          <a:custGeom>
            <a:avLst/>
            <a:gdLst>
              <a:gd name="connsiteX0" fmla="*/ 0 w 3967973"/>
              <a:gd name="connsiteY0" fmla="*/ 0 h 3383280"/>
              <a:gd name="connsiteX1" fmla="*/ 3605273 w 3967973"/>
              <a:gd name="connsiteY1" fmla="*/ 0 h 3383280"/>
              <a:gd name="connsiteX2" fmla="*/ 3704836 w 3967973"/>
              <a:gd name="connsiteY2" fmla="*/ 163887 h 3383280"/>
              <a:gd name="connsiteX3" fmla="*/ 3967973 w 3967973"/>
              <a:gd name="connsiteY3" fmla="*/ 1203093 h 3383280"/>
              <a:gd name="connsiteX4" fmla="*/ 1787786 w 3967973"/>
              <a:gd name="connsiteY4" fmla="*/ 3383280 h 3383280"/>
              <a:gd name="connsiteX5" fmla="*/ 105448 w 3967973"/>
              <a:gd name="connsiteY5" fmla="*/ 2589894 h 3383280"/>
              <a:gd name="connsiteX6" fmla="*/ 0 w 3967973"/>
              <a:gd name="connsiteY6" fmla="*/ 2448881 h 338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</p:spPr>
      </p:pic>
      <p:pic>
        <p:nvPicPr>
          <p:cNvPr id="8" name="Bildobjekt 7" descr="En bild som visar djur, groda&#10;&#10;Automatiskt genererad beskrivning">
            <a:extLst>
              <a:ext uri="{FF2B5EF4-FFF2-40B4-BE49-F238E27FC236}">
                <a16:creationId xmlns:a16="http://schemas.microsoft.com/office/drawing/2014/main" id="{338ABECE-BF8D-E54F-986A-08156A6FEE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7207" b="2"/>
          <a:stretch/>
        </p:blipFill>
        <p:spPr>
          <a:xfrm>
            <a:off x="4825" y="4007260"/>
            <a:ext cx="3155071" cy="2850749"/>
          </a:xfrm>
          <a:custGeom>
            <a:avLst/>
            <a:gdLst>
              <a:gd name="connsiteX0" fmla="*/ 1358746 w 3155071"/>
              <a:gd name="connsiteY0" fmla="*/ 0 h 2850749"/>
              <a:gd name="connsiteX1" fmla="*/ 3155071 w 3155071"/>
              <a:gd name="connsiteY1" fmla="*/ 1796325 h 2850749"/>
              <a:gd name="connsiteX2" fmla="*/ 2848287 w 3155071"/>
              <a:gd name="connsiteY2" fmla="*/ 2800668 h 2850749"/>
              <a:gd name="connsiteX3" fmla="*/ 2810837 w 3155071"/>
              <a:gd name="connsiteY3" fmla="*/ 2850749 h 2850749"/>
              <a:gd name="connsiteX4" fmla="*/ 0 w 3155071"/>
              <a:gd name="connsiteY4" fmla="*/ 2850749 h 2850749"/>
              <a:gd name="connsiteX5" fmla="*/ 0 w 3155071"/>
              <a:gd name="connsiteY5" fmla="*/ 623564 h 2850749"/>
              <a:gd name="connsiteX6" fmla="*/ 88552 w 3155071"/>
              <a:gd name="connsiteY6" fmla="*/ 526132 h 2850749"/>
              <a:gd name="connsiteX7" fmla="*/ 1358746 w 3155071"/>
              <a:gd name="connsiteY7" fmla="*/ 0 h 285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</p:spPr>
      </p:pic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23BCF47-C54A-1841-8D22-DD0CDB0393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40296" y="1452283"/>
            <a:ext cx="4668256" cy="4957014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0" lvl="1" indent="0">
              <a:buNone/>
            </a:pPr>
            <a:r>
              <a:rPr lang="en-US" dirty="0" err="1"/>
              <a:t>Mycobacteriosis</a:t>
            </a:r>
            <a:endParaRPr lang="en-US" dirty="0"/>
          </a:p>
          <a:p>
            <a:pPr lvl="2"/>
            <a:r>
              <a:rPr lang="en-US" sz="1800" dirty="0" err="1"/>
              <a:t>Bakterie</a:t>
            </a:r>
            <a:r>
              <a:rPr lang="en-US" sz="1800" dirty="0"/>
              <a:t> </a:t>
            </a:r>
            <a:r>
              <a:rPr lang="en-US" sz="1800" dirty="0" err="1"/>
              <a:t>släktet</a:t>
            </a:r>
            <a:r>
              <a:rPr lang="en-US" sz="1800" dirty="0"/>
              <a:t> </a:t>
            </a:r>
            <a:r>
              <a:rPr lang="en-US" sz="1800" i="1" dirty="0"/>
              <a:t>Mycobacterium</a:t>
            </a:r>
            <a:r>
              <a:rPr lang="en-US" sz="1800" dirty="0"/>
              <a:t>. Gram </a:t>
            </a:r>
            <a:r>
              <a:rPr lang="en-US" sz="1800" dirty="0" err="1"/>
              <a:t>positiva</a:t>
            </a:r>
            <a:r>
              <a:rPr lang="en-US" sz="1800" dirty="0"/>
              <a:t>. </a:t>
            </a:r>
            <a:r>
              <a:rPr lang="en-US" sz="1800" dirty="0" err="1"/>
              <a:t>Många</a:t>
            </a:r>
            <a:r>
              <a:rPr lang="en-US" sz="1800" dirty="0"/>
              <a:t> </a:t>
            </a:r>
            <a:r>
              <a:rPr lang="en-US" sz="1800" dirty="0" err="1"/>
              <a:t>arter</a:t>
            </a:r>
            <a:r>
              <a:rPr lang="en-US" sz="1800" dirty="0"/>
              <a:t> </a:t>
            </a:r>
            <a:r>
              <a:rPr lang="en-US" sz="1800" dirty="0" err="1"/>
              <a:t>är</a:t>
            </a:r>
            <a:r>
              <a:rPr lang="en-US" sz="1800" dirty="0"/>
              <a:t> </a:t>
            </a:r>
            <a:r>
              <a:rPr lang="en-US" sz="1800" dirty="0" err="1"/>
              <a:t>zoonoser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man </a:t>
            </a:r>
            <a:r>
              <a:rPr lang="en-US" sz="1800" dirty="0" err="1"/>
              <a:t>skall</a:t>
            </a:r>
            <a:r>
              <a:rPr lang="en-US" sz="1800" dirty="0"/>
              <a:t> </a:t>
            </a:r>
            <a:r>
              <a:rPr lang="en-US" sz="1800" dirty="0" err="1"/>
              <a:t>därmed</a:t>
            </a:r>
            <a:r>
              <a:rPr lang="en-US" sz="1800" dirty="0"/>
              <a:t> </a:t>
            </a:r>
            <a:r>
              <a:rPr lang="en-US" sz="1800" dirty="0" err="1"/>
              <a:t>skydda</a:t>
            </a:r>
            <a:r>
              <a:rPr lang="en-US" sz="1800" dirty="0"/>
              <a:t> sig vid </a:t>
            </a:r>
            <a:r>
              <a:rPr lang="en-US" sz="1800" dirty="0" err="1"/>
              <a:t>misstanke</a:t>
            </a:r>
            <a:r>
              <a:rPr lang="en-US" sz="1800" dirty="0"/>
              <a:t> </a:t>
            </a:r>
            <a:r>
              <a:rPr lang="en-US" sz="1800" dirty="0" err="1"/>
              <a:t>av</a:t>
            </a:r>
            <a:r>
              <a:rPr lang="en-US" sz="1800" dirty="0"/>
              <a:t> </a:t>
            </a:r>
            <a:r>
              <a:rPr lang="en-US" sz="1800" dirty="0" err="1"/>
              <a:t>denna</a:t>
            </a:r>
            <a:r>
              <a:rPr lang="en-US" sz="1800" dirty="0"/>
              <a:t> </a:t>
            </a:r>
            <a:r>
              <a:rPr lang="en-US" sz="1800" dirty="0" err="1"/>
              <a:t>sjukdom</a:t>
            </a:r>
            <a:r>
              <a:rPr lang="en-US" sz="1800" dirty="0"/>
              <a:t> vid </a:t>
            </a:r>
            <a:r>
              <a:rPr lang="en-US" sz="1800" dirty="0" err="1"/>
              <a:t>hantering</a:t>
            </a:r>
            <a:r>
              <a:rPr lang="en-US" sz="1800" dirty="0"/>
              <a:t>.</a:t>
            </a:r>
          </a:p>
          <a:p>
            <a:pPr lvl="2"/>
            <a:r>
              <a:rPr lang="en-US" sz="1800" dirty="0" err="1"/>
              <a:t>Bakterierna</a:t>
            </a:r>
            <a:r>
              <a:rPr lang="en-US" sz="1800" dirty="0"/>
              <a:t> </a:t>
            </a:r>
            <a:r>
              <a:rPr lang="en-US" sz="1800" dirty="0" err="1"/>
              <a:t>förekommer</a:t>
            </a:r>
            <a:r>
              <a:rPr lang="en-US" sz="1800" dirty="0"/>
              <a:t> </a:t>
            </a:r>
            <a:r>
              <a:rPr lang="en-US" sz="1800" dirty="0" err="1"/>
              <a:t>överallt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amfibier</a:t>
            </a:r>
            <a:r>
              <a:rPr lang="en-US" sz="1800" dirty="0"/>
              <a:t> </a:t>
            </a:r>
            <a:r>
              <a:rPr lang="en-US" sz="1800" dirty="0" err="1"/>
              <a:t>är</a:t>
            </a:r>
            <a:r>
              <a:rPr lang="en-US" sz="1800" dirty="0"/>
              <a:t> </a:t>
            </a:r>
            <a:r>
              <a:rPr lang="en-US" sz="1800" dirty="0" err="1"/>
              <a:t>oftast</a:t>
            </a:r>
            <a:r>
              <a:rPr lang="en-US" sz="1800" dirty="0"/>
              <a:t> under bra </a:t>
            </a:r>
            <a:r>
              <a:rPr lang="en-US" sz="1800" dirty="0" err="1"/>
              <a:t>levnadsförhållanden</a:t>
            </a:r>
            <a:r>
              <a:rPr lang="en-US" sz="1800" dirty="0"/>
              <a:t> </a:t>
            </a:r>
            <a:r>
              <a:rPr lang="en-US" sz="1800" dirty="0" err="1"/>
              <a:t>motståndskraftiga</a:t>
            </a:r>
            <a:r>
              <a:rPr lang="en-US" sz="1800" dirty="0"/>
              <a:t> mot </a:t>
            </a:r>
            <a:r>
              <a:rPr lang="en-US" sz="1800" dirty="0" err="1"/>
              <a:t>dem.</a:t>
            </a:r>
            <a:endParaRPr lang="en-US" sz="1800" dirty="0"/>
          </a:p>
          <a:p>
            <a:pPr lvl="2"/>
            <a:r>
              <a:rPr lang="en-US" sz="1800" dirty="0" err="1"/>
              <a:t>Oftast</a:t>
            </a:r>
            <a:r>
              <a:rPr lang="en-US" sz="1800" dirty="0"/>
              <a:t> </a:t>
            </a:r>
            <a:r>
              <a:rPr lang="en-US" sz="1800" dirty="0" err="1"/>
              <a:t>en</a:t>
            </a:r>
            <a:r>
              <a:rPr lang="en-US" sz="1800" dirty="0"/>
              <a:t> </a:t>
            </a:r>
            <a:r>
              <a:rPr lang="en-US" sz="1800" dirty="0" err="1"/>
              <a:t>kronisk</a:t>
            </a:r>
            <a:r>
              <a:rPr lang="en-US" sz="1800" dirty="0"/>
              <a:t> </a:t>
            </a:r>
            <a:r>
              <a:rPr lang="en-US" sz="1800" dirty="0" err="1"/>
              <a:t>sjukdom</a:t>
            </a:r>
            <a:r>
              <a:rPr lang="en-US" sz="1800" dirty="0"/>
              <a:t> med </a:t>
            </a:r>
            <a:r>
              <a:rPr lang="en-US" sz="1800" dirty="0" err="1"/>
              <a:t>långsamt</a:t>
            </a:r>
            <a:r>
              <a:rPr lang="en-US" sz="1800" dirty="0"/>
              <a:t> </a:t>
            </a:r>
            <a:r>
              <a:rPr lang="en-US" sz="1800" dirty="0" err="1"/>
              <a:t>förlopp</a:t>
            </a:r>
            <a:r>
              <a:rPr lang="en-US" sz="1800" dirty="0"/>
              <a:t>. </a:t>
            </a:r>
            <a:r>
              <a:rPr lang="en-US" sz="1800" dirty="0" err="1"/>
              <a:t>Tidiga</a:t>
            </a:r>
            <a:r>
              <a:rPr lang="en-US" sz="1800" dirty="0"/>
              <a:t> </a:t>
            </a:r>
            <a:r>
              <a:rPr lang="en-US" sz="1800" dirty="0" err="1"/>
              <a:t>symtom</a:t>
            </a:r>
            <a:r>
              <a:rPr lang="en-US" sz="1800" dirty="0"/>
              <a:t> </a:t>
            </a:r>
            <a:r>
              <a:rPr lang="en-US" sz="1800" dirty="0" err="1"/>
              <a:t>kan</a:t>
            </a:r>
            <a:r>
              <a:rPr lang="en-US" sz="1800" dirty="0"/>
              <a:t> </a:t>
            </a:r>
            <a:r>
              <a:rPr lang="en-US" sz="1800" dirty="0" err="1"/>
              <a:t>vara</a:t>
            </a:r>
            <a:r>
              <a:rPr lang="en-US" sz="1800" dirty="0"/>
              <a:t> </a:t>
            </a:r>
            <a:r>
              <a:rPr lang="en-US" sz="1800" dirty="0" err="1"/>
              <a:t>svåra</a:t>
            </a:r>
            <a:r>
              <a:rPr lang="en-US" sz="1800" dirty="0"/>
              <a:t> </a:t>
            </a:r>
            <a:r>
              <a:rPr lang="en-US" sz="1800" dirty="0" err="1"/>
              <a:t>att</a:t>
            </a:r>
            <a:r>
              <a:rPr lang="en-US" sz="1800" dirty="0"/>
              <a:t> se, </a:t>
            </a:r>
            <a:r>
              <a:rPr lang="en-US" sz="1800" dirty="0" err="1"/>
              <a:t>när</a:t>
            </a:r>
            <a:r>
              <a:rPr lang="en-US" sz="1800" dirty="0"/>
              <a:t> </a:t>
            </a:r>
            <a:r>
              <a:rPr lang="en-US" sz="1800" dirty="0" err="1"/>
              <a:t>symtom</a:t>
            </a:r>
            <a:r>
              <a:rPr lang="en-US" sz="1800" dirty="0"/>
              <a:t> </a:t>
            </a:r>
            <a:r>
              <a:rPr lang="en-US" sz="1800" dirty="0" err="1"/>
              <a:t>väl</a:t>
            </a:r>
            <a:r>
              <a:rPr lang="en-US" sz="1800" dirty="0"/>
              <a:t> </a:t>
            </a:r>
            <a:r>
              <a:rPr lang="en-US" sz="1800" dirty="0" err="1"/>
              <a:t>börjar</a:t>
            </a:r>
            <a:r>
              <a:rPr lang="en-US" sz="1800" dirty="0"/>
              <a:t> </a:t>
            </a:r>
            <a:r>
              <a:rPr lang="en-US" sz="1800" dirty="0" err="1"/>
              <a:t>yttra</a:t>
            </a:r>
            <a:r>
              <a:rPr lang="en-US" sz="1800" dirty="0"/>
              <a:t> sig </a:t>
            </a:r>
            <a:r>
              <a:rPr lang="en-US" sz="1800" dirty="0" err="1"/>
              <a:t>är</a:t>
            </a:r>
            <a:r>
              <a:rPr lang="en-US" sz="1800" dirty="0"/>
              <a:t> </a:t>
            </a:r>
            <a:r>
              <a:rPr lang="en-US" sz="1800" dirty="0" err="1"/>
              <a:t>sjukdomen</a:t>
            </a:r>
            <a:r>
              <a:rPr lang="en-US" sz="1800" dirty="0"/>
              <a:t> </a:t>
            </a:r>
            <a:r>
              <a:rPr lang="en-US" sz="1800" dirty="0" err="1"/>
              <a:t>oftast</a:t>
            </a:r>
            <a:r>
              <a:rPr lang="en-US" sz="1800" dirty="0"/>
              <a:t> </a:t>
            </a:r>
            <a:r>
              <a:rPr lang="en-US" sz="1800" dirty="0" err="1"/>
              <a:t>vida</a:t>
            </a:r>
            <a:r>
              <a:rPr lang="en-US" sz="1800" dirty="0"/>
              <a:t> </a:t>
            </a:r>
            <a:r>
              <a:rPr lang="en-US" sz="1800" dirty="0" err="1"/>
              <a:t>spridd</a:t>
            </a:r>
            <a:r>
              <a:rPr lang="en-US" sz="1800" dirty="0"/>
              <a:t>. </a:t>
            </a:r>
            <a:r>
              <a:rPr lang="en-US" sz="1800" dirty="0" err="1"/>
              <a:t>Tecken</a:t>
            </a:r>
            <a:r>
              <a:rPr lang="en-US" sz="1800" dirty="0"/>
              <a:t> </a:t>
            </a:r>
            <a:r>
              <a:rPr lang="en-US" sz="1800" dirty="0" err="1"/>
              <a:t>på</a:t>
            </a:r>
            <a:r>
              <a:rPr lang="en-US" sz="1800" dirty="0"/>
              <a:t> </a:t>
            </a:r>
            <a:r>
              <a:rPr lang="en-US" sz="1800" dirty="0" err="1"/>
              <a:t>sjukdomen</a:t>
            </a:r>
            <a:r>
              <a:rPr lang="en-US" sz="1800" dirty="0"/>
              <a:t> </a:t>
            </a:r>
            <a:r>
              <a:rPr lang="en-US" sz="1800" dirty="0" err="1"/>
              <a:t>är</a:t>
            </a:r>
            <a:r>
              <a:rPr lang="en-US" sz="1800" dirty="0"/>
              <a:t> </a:t>
            </a:r>
            <a:r>
              <a:rPr lang="en-US" sz="1800" dirty="0" err="1"/>
              <a:t>granulom</a:t>
            </a:r>
            <a:r>
              <a:rPr lang="en-US" sz="1800" dirty="0"/>
              <a:t> (</a:t>
            </a:r>
            <a:r>
              <a:rPr lang="en-US" sz="1800" dirty="0" err="1"/>
              <a:t>korniga</a:t>
            </a:r>
            <a:r>
              <a:rPr lang="en-US" sz="1800" dirty="0"/>
              <a:t> </a:t>
            </a:r>
            <a:r>
              <a:rPr lang="en-US" sz="1800" dirty="0" err="1"/>
              <a:t>svullnader</a:t>
            </a:r>
            <a:r>
              <a:rPr lang="en-US" sz="1800" dirty="0"/>
              <a:t>), </a:t>
            </a:r>
            <a:r>
              <a:rPr lang="en-US" sz="1800" dirty="0" err="1"/>
              <a:t>sår</a:t>
            </a:r>
            <a:r>
              <a:rPr lang="en-US" sz="1800" dirty="0"/>
              <a:t> (</a:t>
            </a:r>
            <a:r>
              <a:rPr lang="en-US" sz="1800" dirty="0" err="1"/>
              <a:t>ofta</a:t>
            </a:r>
            <a:r>
              <a:rPr lang="en-US" sz="1800" dirty="0"/>
              <a:t> runt </a:t>
            </a:r>
            <a:r>
              <a:rPr lang="en-US" sz="1800" dirty="0" err="1"/>
              <a:t>fingrar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mun</a:t>
            </a:r>
            <a:r>
              <a:rPr lang="en-US" sz="1800" dirty="0"/>
              <a:t>), </a:t>
            </a:r>
            <a:r>
              <a:rPr lang="en-US" sz="1800" dirty="0" err="1"/>
              <a:t>immobilitet</a:t>
            </a:r>
            <a:r>
              <a:rPr lang="en-US" sz="1800" dirty="0"/>
              <a:t>, </a:t>
            </a:r>
            <a:r>
              <a:rPr lang="en-US" sz="1800" dirty="0" err="1"/>
              <a:t>dålig</a:t>
            </a:r>
            <a:r>
              <a:rPr lang="en-US" sz="1800" dirty="0"/>
              <a:t> </a:t>
            </a:r>
            <a:r>
              <a:rPr lang="en-US" sz="1800" dirty="0" err="1"/>
              <a:t>kondition</a:t>
            </a:r>
            <a:r>
              <a:rPr lang="en-US" sz="1800" dirty="0"/>
              <a:t>, </a:t>
            </a:r>
            <a:r>
              <a:rPr lang="en-US" sz="1800" dirty="0" err="1"/>
              <a:t>sekret</a:t>
            </a:r>
            <a:r>
              <a:rPr lang="en-US" sz="1800" dirty="0"/>
              <a:t> </a:t>
            </a:r>
            <a:r>
              <a:rPr lang="en-US" sz="1800" dirty="0" err="1"/>
              <a:t>från</a:t>
            </a:r>
            <a:r>
              <a:rPr lang="en-US" sz="1800" dirty="0"/>
              <a:t> </a:t>
            </a:r>
            <a:r>
              <a:rPr lang="en-US" sz="1800" dirty="0" err="1"/>
              <a:t>näsa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mun</a:t>
            </a:r>
            <a:r>
              <a:rPr lang="en-US" sz="1800" dirty="0"/>
              <a:t>.</a:t>
            </a:r>
          </a:p>
          <a:p>
            <a:pPr lvl="2"/>
            <a:r>
              <a:rPr lang="en-US" sz="1800" dirty="0" err="1"/>
              <a:t>Påverkar</a:t>
            </a:r>
            <a:r>
              <a:rPr lang="en-US" sz="1800" dirty="0"/>
              <a:t> lever, </a:t>
            </a:r>
            <a:r>
              <a:rPr lang="en-US" sz="1800" dirty="0" err="1"/>
              <a:t>mjälte</a:t>
            </a:r>
            <a:r>
              <a:rPr lang="en-US" sz="1800" dirty="0"/>
              <a:t>, </a:t>
            </a:r>
            <a:r>
              <a:rPr lang="en-US" sz="1800" dirty="0" err="1"/>
              <a:t>tarmar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njurar</a:t>
            </a:r>
            <a:r>
              <a:rPr lang="en-US" sz="1800" dirty="0"/>
              <a:t>.</a:t>
            </a:r>
          </a:p>
          <a:p>
            <a:pPr lvl="2"/>
            <a:r>
              <a:rPr lang="en-US" sz="1800" dirty="0"/>
              <a:t>Ingen </a:t>
            </a:r>
            <a:r>
              <a:rPr lang="en-US" sz="1800" dirty="0" err="1"/>
              <a:t>behandling</a:t>
            </a:r>
            <a:r>
              <a:rPr lang="en-US" sz="1800" dirty="0"/>
              <a:t> </a:t>
            </a:r>
            <a:r>
              <a:rPr lang="en-US" sz="1800" dirty="0" err="1"/>
              <a:t>är</a:t>
            </a:r>
            <a:r>
              <a:rPr lang="en-US" sz="1800" dirty="0"/>
              <a:t> </a:t>
            </a:r>
            <a:r>
              <a:rPr lang="en-US" sz="1800" dirty="0" err="1"/>
              <a:t>känd</a:t>
            </a:r>
            <a:r>
              <a:rPr lang="en-US" sz="1800" dirty="0"/>
              <a:t>. </a:t>
            </a:r>
            <a:r>
              <a:rPr lang="en-US" sz="1800" dirty="0" err="1"/>
              <a:t>Därför</a:t>
            </a:r>
            <a:r>
              <a:rPr lang="en-US" sz="1800" dirty="0"/>
              <a:t> </a:t>
            </a:r>
            <a:r>
              <a:rPr lang="en-US" sz="1800" dirty="0" err="1"/>
              <a:t>avlivning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desinficering</a:t>
            </a:r>
            <a:r>
              <a:rPr lang="en-US" sz="1800" dirty="0"/>
              <a:t> </a:t>
            </a:r>
            <a:r>
              <a:rPr lang="en-US" sz="1800" dirty="0" err="1"/>
              <a:t>av</a:t>
            </a:r>
            <a:r>
              <a:rPr lang="en-US" sz="1800" dirty="0"/>
              <a:t> terrarium </a:t>
            </a:r>
            <a:r>
              <a:rPr lang="en-US" sz="1800" dirty="0" err="1"/>
              <a:t>är</a:t>
            </a:r>
            <a:r>
              <a:rPr lang="en-US" sz="1800" dirty="0"/>
              <a:t> </a:t>
            </a:r>
            <a:r>
              <a:rPr lang="en-US" sz="1800" dirty="0" err="1"/>
              <a:t>att</a:t>
            </a:r>
            <a:r>
              <a:rPr lang="en-US" sz="1800" dirty="0"/>
              <a:t> </a:t>
            </a:r>
            <a:r>
              <a:rPr lang="en-US" sz="1800" dirty="0" err="1"/>
              <a:t>rekommendera</a:t>
            </a:r>
            <a:r>
              <a:rPr lang="en-US" sz="1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7413980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C26327B-E110-454D-9A85-A3595DE74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3578"/>
            <a:ext cx="4595071" cy="94385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/>
              <a:t>Bakterier</a:t>
            </a:r>
            <a:endParaRPr lang="en-US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23BCF47-C54A-1841-8D22-DD0CDB0393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31290"/>
            <a:ext cx="4595071" cy="452506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dirty="0"/>
              <a:t>Chlamydiosis</a:t>
            </a:r>
          </a:p>
          <a:p>
            <a:pPr lvl="2"/>
            <a:r>
              <a:rPr lang="en-US" sz="1900" dirty="0"/>
              <a:t>Gram </a:t>
            </a:r>
            <a:r>
              <a:rPr lang="en-US" sz="1900" dirty="0" err="1"/>
              <a:t>negativ</a:t>
            </a:r>
            <a:r>
              <a:rPr lang="en-US" sz="1900" dirty="0"/>
              <a:t> </a:t>
            </a:r>
            <a:r>
              <a:rPr lang="en-US" sz="1900" dirty="0" err="1"/>
              <a:t>bakterie</a:t>
            </a:r>
            <a:r>
              <a:rPr lang="en-US" sz="1900" dirty="0"/>
              <a:t> </a:t>
            </a:r>
            <a:r>
              <a:rPr lang="en-US" sz="1900" dirty="0" err="1"/>
              <a:t>från</a:t>
            </a:r>
            <a:r>
              <a:rPr lang="en-US" sz="1900" dirty="0"/>
              <a:t> </a:t>
            </a:r>
            <a:r>
              <a:rPr lang="en-US" sz="1900" dirty="0" err="1"/>
              <a:t>släktet</a:t>
            </a:r>
            <a:r>
              <a:rPr lang="en-US" sz="1900" dirty="0"/>
              <a:t> </a:t>
            </a:r>
            <a:r>
              <a:rPr lang="en-US" sz="1900" i="1" dirty="0"/>
              <a:t>Chlamydophila</a:t>
            </a:r>
            <a:r>
              <a:rPr lang="en-US" sz="1900" dirty="0"/>
              <a:t>.</a:t>
            </a:r>
          </a:p>
          <a:p>
            <a:pPr lvl="2"/>
            <a:r>
              <a:rPr lang="en-US" sz="1900" dirty="0" err="1"/>
              <a:t>Symtom</a:t>
            </a:r>
            <a:r>
              <a:rPr lang="en-US" sz="1900" dirty="0"/>
              <a:t> </a:t>
            </a:r>
            <a:r>
              <a:rPr lang="en-US" sz="1900" dirty="0" err="1"/>
              <a:t>är</a:t>
            </a:r>
            <a:r>
              <a:rPr lang="en-US" sz="1900" dirty="0"/>
              <a:t> </a:t>
            </a:r>
            <a:r>
              <a:rPr lang="en-US" sz="1900" dirty="0" err="1"/>
              <a:t>små</a:t>
            </a:r>
            <a:r>
              <a:rPr lang="en-US" sz="1900" dirty="0"/>
              <a:t> </a:t>
            </a:r>
            <a:r>
              <a:rPr lang="en-US" sz="1900" dirty="0" err="1"/>
              <a:t>röda</a:t>
            </a:r>
            <a:r>
              <a:rPr lang="en-US" sz="1900" dirty="0"/>
              <a:t> </a:t>
            </a:r>
            <a:r>
              <a:rPr lang="en-US" sz="1900" dirty="0" err="1"/>
              <a:t>prickar</a:t>
            </a:r>
            <a:r>
              <a:rPr lang="en-US" sz="1900" dirty="0"/>
              <a:t> (</a:t>
            </a:r>
            <a:r>
              <a:rPr lang="en-US" sz="1900" dirty="0" err="1"/>
              <a:t>blödningar</a:t>
            </a:r>
            <a:r>
              <a:rPr lang="en-US" sz="1900" dirty="0"/>
              <a:t>), </a:t>
            </a:r>
            <a:r>
              <a:rPr lang="en-US" sz="1900" dirty="0" err="1"/>
              <a:t>ömsning</a:t>
            </a:r>
            <a:r>
              <a:rPr lang="en-US" sz="1900" dirty="0"/>
              <a:t>, </a:t>
            </a:r>
            <a:r>
              <a:rPr lang="en-US" sz="1900" dirty="0" err="1"/>
              <a:t>bukenoch</a:t>
            </a:r>
            <a:r>
              <a:rPr lang="en-US" sz="1900" dirty="0"/>
              <a:t> </a:t>
            </a:r>
            <a:r>
              <a:rPr lang="en-US" sz="1900" dirty="0" err="1"/>
              <a:t>lymfkörtlar</a:t>
            </a:r>
            <a:r>
              <a:rPr lang="en-US" sz="1900" dirty="0"/>
              <a:t> </a:t>
            </a:r>
            <a:r>
              <a:rPr lang="en-US" sz="1900" dirty="0" err="1"/>
              <a:t>svullnar</a:t>
            </a:r>
            <a:r>
              <a:rPr lang="en-US" sz="1900" dirty="0"/>
              <a:t> </a:t>
            </a:r>
            <a:r>
              <a:rPr lang="en-US" sz="1900" dirty="0" err="1"/>
              <a:t>pga</a:t>
            </a:r>
            <a:r>
              <a:rPr lang="en-US" sz="1900" dirty="0"/>
              <a:t>. </a:t>
            </a:r>
            <a:r>
              <a:rPr lang="en-US" sz="1900" dirty="0" err="1"/>
              <a:t>vätska</a:t>
            </a:r>
            <a:r>
              <a:rPr lang="en-US" sz="1900" dirty="0"/>
              <a:t>, </a:t>
            </a:r>
            <a:r>
              <a:rPr lang="en-US" sz="1900" dirty="0" err="1"/>
              <a:t>immobilitet</a:t>
            </a:r>
            <a:r>
              <a:rPr lang="en-US" sz="1900" dirty="0"/>
              <a:t>, </a:t>
            </a:r>
            <a:r>
              <a:rPr lang="en-US" sz="1900" dirty="0" err="1"/>
              <a:t>huden</a:t>
            </a:r>
            <a:r>
              <a:rPr lang="en-US" sz="1900" dirty="0"/>
              <a:t> </a:t>
            </a:r>
            <a:r>
              <a:rPr lang="en-US" sz="1900" dirty="0" err="1"/>
              <a:t>bleknar</a:t>
            </a:r>
            <a:r>
              <a:rPr lang="en-US" sz="1900" dirty="0"/>
              <a:t>.</a:t>
            </a:r>
          </a:p>
          <a:p>
            <a:pPr lvl="2"/>
            <a:r>
              <a:rPr lang="en-US" sz="1900" dirty="0" err="1"/>
              <a:t>Behandling</a:t>
            </a:r>
            <a:r>
              <a:rPr lang="en-US" sz="1900" dirty="0"/>
              <a:t> </a:t>
            </a:r>
            <a:r>
              <a:rPr lang="en-US" sz="1900" dirty="0" err="1"/>
              <a:t>sker</a:t>
            </a:r>
            <a:r>
              <a:rPr lang="en-US" sz="1900" dirty="0"/>
              <a:t> med tetracycline </a:t>
            </a:r>
            <a:r>
              <a:rPr lang="en-US" sz="1900" dirty="0" err="1"/>
              <a:t>klassat</a:t>
            </a:r>
            <a:r>
              <a:rPr lang="en-US" sz="1900" dirty="0"/>
              <a:t> </a:t>
            </a:r>
            <a:r>
              <a:rPr lang="en-US" sz="1900" dirty="0" err="1"/>
              <a:t>antibiotika</a:t>
            </a:r>
            <a:r>
              <a:rPr lang="en-US" sz="1900" dirty="0"/>
              <a:t> </a:t>
            </a:r>
            <a:r>
              <a:rPr lang="en-US" sz="1900" dirty="0" err="1"/>
              <a:t>oralt</a:t>
            </a:r>
            <a:r>
              <a:rPr lang="en-US" sz="1900" dirty="0"/>
              <a:t>.</a:t>
            </a:r>
          </a:p>
          <a:p>
            <a:pPr lvl="2"/>
            <a:r>
              <a:rPr lang="en-US" sz="1900" dirty="0"/>
              <a:t>Vid </a:t>
            </a:r>
            <a:r>
              <a:rPr lang="en-US" sz="1900" dirty="0" err="1"/>
              <a:t>misstanke</a:t>
            </a:r>
            <a:r>
              <a:rPr lang="en-US" sz="1900" dirty="0"/>
              <a:t> </a:t>
            </a:r>
            <a:r>
              <a:rPr lang="en-US" sz="1900" dirty="0" err="1"/>
              <a:t>av</a:t>
            </a:r>
            <a:r>
              <a:rPr lang="en-US" sz="1900" dirty="0"/>
              <a:t> </a:t>
            </a:r>
            <a:r>
              <a:rPr lang="en-US" sz="1900" dirty="0" err="1"/>
              <a:t>denna</a:t>
            </a:r>
            <a:r>
              <a:rPr lang="en-US" sz="1900" dirty="0"/>
              <a:t> </a:t>
            </a:r>
            <a:r>
              <a:rPr lang="en-US" sz="1900" dirty="0" err="1"/>
              <a:t>sjukdom</a:t>
            </a:r>
            <a:r>
              <a:rPr lang="en-US" sz="1900" dirty="0"/>
              <a:t> </a:t>
            </a:r>
            <a:r>
              <a:rPr lang="en-US" sz="1900" dirty="0" err="1"/>
              <a:t>använd</a:t>
            </a:r>
            <a:r>
              <a:rPr lang="en-US" sz="1900" dirty="0"/>
              <a:t> </a:t>
            </a:r>
            <a:r>
              <a:rPr lang="en-US" sz="1900" dirty="0" err="1"/>
              <a:t>skyddsutrustning</a:t>
            </a:r>
            <a:r>
              <a:rPr lang="en-US" sz="1900" dirty="0"/>
              <a:t>. </a:t>
            </a:r>
            <a:r>
              <a:rPr lang="en-US" sz="1900" dirty="0" err="1"/>
              <a:t>Bakterierna</a:t>
            </a:r>
            <a:r>
              <a:rPr lang="en-US" sz="1900" dirty="0"/>
              <a:t> </a:t>
            </a:r>
            <a:r>
              <a:rPr lang="en-US" sz="1900" dirty="0" err="1"/>
              <a:t>är</a:t>
            </a:r>
            <a:r>
              <a:rPr lang="en-US" sz="1900" dirty="0"/>
              <a:t> </a:t>
            </a:r>
            <a:r>
              <a:rPr lang="en-US" sz="1900" dirty="0" err="1"/>
              <a:t>oftast</a:t>
            </a:r>
            <a:r>
              <a:rPr lang="en-US" sz="1900" dirty="0"/>
              <a:t> </a:t>
            </a:r>
            <a:r>
              <a:rPr lang="en-US" sz="1900" dirty="0" err="1"/>
              <a:t>zoonotiska</a:t>
            </a:r>
            <a:r>
              <a:rPr lang="en-US" sz="1900" dirty="0"/>
              <a:t>.</a:t>
            </a:r>
          </a:p>
          <a:p>
            <a:endParaRPr lang="en-US" sz="19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3713C1-2FB2-413B-BF91-3AE41726F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6100914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0795B4D-5022-4A7F-A01D-8D880B7CD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D19018-DE7C-4796-ADF2-AD2EB0FC0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Bildobjekt 9" descr="En bild som visar djur, ryggradslösa djur, himmel&#10;&#10;Automatiskt genererad beskrivning">
            <a:extLst>
              <a:ext uri="{FF2B5EF4-FFF2-40B4-BE49-F238E27FC236}">
                <a16:creationId xmlns:a16="http://schemas.microsoft.com/office/drawing/2014/main" id="{66253E5A-A52D-984A-9C89-E0D2555D1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4741" y="321734"/>
            <a:ext cx="1856650" cy="2739814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1A0A2C2-4F85-44AF-8708-8DCA4B550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Bildobjekt 7" descr="En bild som visar inomhus, munk, rivjärn, vit&#10;&#10;Automatiskt genererad beskrivning">
            <a:extLst>
              <a:ext uri="{FF2B5EF4-FFF2-40B4-BE49-F238E27FC236}">
                <a16:creationId xmlns:a16="http://schemas.microsoft.com/office/drawing/2014/main" id="{1099E1CB-C72B-A243-B06B-FD3674C52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7911" y="321734"/>
            <a:ext cx="2274045" cy="2739814"/>
          </a:xfrm>
          <a:prstGeom prst="rect">
            <a:avLst/>
          </a:prstGeom>
        </p:spPr>
      </p:pic>
      <p:pic>
        <p:nvPicPr>
          <p:cNvPr id="6" name="Platshållare för innehåll 5">
            <a:extLst>
              <a:ext uri="{FF2B5EF4-FFF2-40B4-BE49-F238E27FC236}">
                <a16:creationId xmlns:a16="http://schemas.microsoft.com/office/drawing/2014/main" id="{A8E3CBAD-7767-F543-9E7D-75018F6C5E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534001" y="3796452"/>
            <a:ext cx="3219997" cy="255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3923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37">
            <a:extLst>
              <a:ext uri="{FF2B5EF4-FFF2-40B4-BE49-F238E27FC236}">
                <a16:creationId xmlns:a16="http://schemas.microsoft.com/office/drawing/2014/main" id="{7E6CA27E-BEE7-49F6-9FBE-99A7492AE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1691641"/>
            <a:ext cx="7571262" cy="5166360"/>
          </a:xfrm>
          <a:custGeom>
            <a:avLst/>
            <a:gdLst>
              <a:gd name="connsiteX0" fmla="*/ 0 w 7571262"/>
              <a:gd name="connsiteY0" fmla="*/ 5166360 h 5166360"/>
              <a:gd name="connsiteX1" fmla="*/ 7571262 w 7571262"/>
              <a:gd name="connsiteY1" fmla="*/ 5166360 h 5166360"/>
              <a:gd name="connsiteX2" fmla="*/ 5177382 w 7571262"/>
              <a:gd name="connsiteY2" fmla="*/ 0 h 5166360"/>
              <a:gd name="connsiteX3" fmla="*/ 5171159 w 7571262"/>
              <a:gd name="connsiteY3" fmla="*/ 0 h 5166360"/>
              <a:gd name="connsiteX4" fmla="*/ 3981368 w 7571262"/>
              <a:gd name="connsiteY4" fmla="*/ 0 h 5166360"/>
              <a:gd name="connsiteX5" fmla="*/ 2331323 w 7571262"/>
              <a:gd name="connsiteY5" fmla="*/ 0 h 5166360"/>
              <a:gd name="connsiteX6" fmla="*/ 0 w 7571262"/>
              <a:gd name="connsiteY6" fmla="*/ 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71262" h="5166360">
                <a:moveTo>
                  <a:pt x="0" y="5166360"/>
                </a:moveTo>
                <a:lnTo>
                  <a:pt x="7571262" y="5166360"/>
                </a:lnTo>
                <a:lnTo>
                  <a:pt x="5177382" y="0"/>
                </a:lnTo>
                <a:lnTo>
                  <a:pt x="5171159" y="0"/>
                </a:lnTo>
                <a:lnTo>
                  <a:pt x="3981368" y="0"/>
                </a:lnTo>
                <a:lnTo>
                  <a:pt x="2331323" y="0"/>
                </a:lnTo>
                <a:lnTo>
                  <a:pt x="0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" name="Bildobjekt 9" descr="En bild som visar djur, inomhus, fisk, sitter&#10;&#10;Automatiskt genererad beskrivning">
            <a:extLst>
              <a:ext uri="{FF2B5EF4-FFF2-40B4-BE49-F238E27FC236}">
                <a16:creationId xmlns:a16="http://schemas.microsoft.com/office/drawing/2014/main" id="{6B52C29D-097C-124F-97E5-4EE815A78F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598" r="2" b="15885"/>
          <a:stretch/>
        </p:blipFill>
        <p:spPr>
          <a:xfrm>
            <a:off x="6587330" y="1690689"/>
            <a:ext cx="5604670" cy="2501837"/>
          </a:xfrm>
          <a:custGeom>
            <a:avLst/>
            <a:gdLst>
              <a:gd name="connsiteX0" fmla="*/ 1159248 w 5604670"/>
              <a:gd name="connsiteY0" fmla="*/ 0 h 2501837"/>
              <a:gd name="connsiteX1" fmla="*/ 5604670 w 5604670"/>
              <a:gd name="connsiteY1" fmla="*/ 0 h 2501837"/>
              <a:gd name="connsiteX2" fmla="*/ 5604670 w 5604670"/>
              <a:gd name="connsiteY2" fmla="*/ 2501837 h 2501837"/>
              <a:gd name="connsiteX3" fmla="*/ 0 w 5604670"/>
              <a:gd name="connsiteY3" fmla="*/ 2501837 h 2501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04670" h="2501837">
                <a:moveTo>
                  <a:pt x="1159248" y="0"/>
                </a:moveTo>
                <a:lnTo>
                  <a:pt x="5604670" y="0"/>
                </a:lnTo>
                <a:lnTo>
                  <a:pt x="5604670" y="2501837"/>
                </a:lnTo>
                <a:lnTo>
                  <a:pt x="0" y="2501837"/>
                </a:lnTo>
                <a:close/>
              </a:path>
            </a:pathLst>
          </a:cu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5761B4A-9918-A240-A371-923F6F984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Virus</a:t>
            </a:r>
          </a:p>
        </p:txBody>
      </p:sp>
      <p:pic>
        <p:nvPicPr>
          <p:cNvPr id="6" name="Platshållare för innehåll 5" descr="En bild som visar djur, gräs, blötdjur&#10;&#10;Automatiskt genererad beskrivning">
            <a:extLst>
              <a:ext uri="{FF2B5EF4-FFF2-40B4-BE49-F238E27FC236}">
                <a16:creationId xmlns:a16="http://schemas.microsoft.com/office/drawing/2014/main" id="{0462EC43-CE8B-EA43-96A7-1A6AF577C1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t="18599" r="1" b="8448"/>
          <a:stretch/>
        </p:blipFill>
        <p:spPr>
          <a:xfrm>
            <a:off x="4791075" y="4357117"/>
            <a:ext cx="4570758" cy="2500884"/>
          </a:xfrm>
          <a:custGeom>
            <a:avLst/>
            <a:gdLst>
              <a:gd name="connsiteX0" fmla="*/ 1717230 w 4570758"/>
              <a:gd name="connsiteY0" fmla="*/ 0 h 2500884"/>
              <a:gd name="connsiteX1" fmla="*/ 4570758 w 4570758"/>
              <a:gd name="connsiteY1" fmla="*/ 0 h 2500884"/>
              <a:gd name="connsiteX2" fmla="*/ 3411951 w 4570758"/>
              <a:gd name="connsiteY2" fmla="*/ 2500884 h 2500884"/>
              <a:gd name="connsiteX3" fmla="*/ 3405728 w 4570758"/>
              <a:gd name="connsiteY3" fmla="*/ 2500884 h 2500884"/>
              <a:gd name="connsiteX4" fmla="*/ 2215937 w 4570758"/>
              <a:gd name="connsiteY4" fmla="*/ 2500884 h 2500884"/>
              <a:gd name="connsiteX5" fmla="*/ 565892 w 4570758"/>
              <a:gd name="connsiteY5" fmla="*/ 2500884 h 2500884"/>
              <a:gd name="connsiteX6" fmla="*/ 0 w 4570758"/>
              <a:gd name="connsiteY6" fmla="*/ 2500884 h 2500884"/>
              <a:gd name="connsiteX7" fmla="*/ 0 w 4570758"/>
              <a:gd name="connsiteY7" fmla="*/ 2500883 h 2500884"/>
              <a:gd name="connsiteX8" fmla="*/ 552186 w 4570758"/>
              <a:gd name="connsiteY8" fmla="*/ 2500883 h 2500884"/>
              <a:gd name="connsiteX9" fmla="*/ 558423 w 4570758"/>
              <a:gd name="connsiteY9" fmla="*/ 2500883 h 2500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70758" h="2500884">
                <a:moveTo>
                  <a:pt x="1717230" y="0"/>
                </a:moveTo>
                <a:lnTo>
                  <a:pt x="4570758" y="0"/>
                </a:lnTo>
                <a:lnTo>
                  <a:pt x="3411951" y="2500884"/>
                </a:lnTo>
                <a:lnTo>
                  <a:pt x="3405728" y="2500884"/>
                </a:lnTo>
                <a:lnTo>
                  <a:pt x="2215937" y="2500884"/>
                </a:lnTo>
                <a:lnTo>
                  <a:pt x="565892" y="2500884"/>
                </a:lnTo>
                <a:lnTo>
                  <a:pt x="0" y="2500884"/>
                </a:lnTo>
                <a:lnTo>
                  <a:pt x="0" y="2500883"/>
                </a:lnTo>
                <a:lnTo>
                  <a:pt x="552186" y="2500883"/>
                </a:lnTo>
                <a:lnTo>
                  <a:pt x="558423" y="2500883"/>
                </a:lnTo>
                <a:close/>
              </a:path>
            </a:pathLst>
          </a:custGeom>
        </p:spPr>
      </p:pic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9ECAC7F-660A-EC46-9960-0233FB75EF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5406"/>
            <a:ext cx="5097779" cy="406598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dirty="0" err="1">
                <a:solidFill>
                  <a:srgbClr val="FFFFFF"/>
                </a:solidFill>
              </a:rPr>
              <a:t>Ranavirus</a:t>
            </a:r>
            <a:endParaRPr lang="en-US" sz="2000" dirty="0">
              <a:solidFill>
                <a:srgbClr val="FFFFFF"/>
              </a:solidFill>
            </a:endParaRPr>
          </a:p>
          <a:p>
            <a:pPr lvl="1"/>
            <a:r>
              <a:rPr lang="en-US" sz="1600" dirty="0" err="1">
                <a:solidFill>
                  <a:srgbClr val="FFFFFF"/>
                </a:solidFill>
              </a:rPr>
              <a:t>Orsakas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av</a:t>
            </a:r>
            <a:r>
              <a:rPr lang="en-US" sz="1600" dirty="0">
                <a:solidFill>
                  <a:srgbClr val="FFFFFF"/>
                </a:solidFill>
              </a:rPr>
              <a:t> virus </a:t>
            </a:r>
            <a:r>
              <a:rPr lang="en-US" sz="1600" dirty="0" err="1">
                <a:solidFill>
                  <a:srgbClr val="FFFFFF"/>
                </a:solidFill>
              </a:rPr>
              <a:t>från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släktet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i="1" dirty="0" err="1">
                <a:solidFill>
                  <a:srgbClr val="FFFFFF"/>
                </a:solidFill>
              </a:rPr>
              <a:t>Ranavirus</a:t>
            </a:r>
            <a:r>
              <a:rPr lang="en-US" sz="1600" dirty="0">
                <a:solidFill>
                  <a:srgbClr val="FFFFFF"/>
                </a:solidFill>
              </a:rPr>
              <a:t>.</a:t>
            </a:r>
          </a:p>
          <a:p>
            <a:pPr lvl="1"/>
            <a:r>
              <a:rPr lang="en-US" sz="1600" dirty="0" err="1">
                <a:solidFill>
                  <a:srgbClr val="FFFFFF"/>
                </a:solidFill>
              </a:rPr>
              <a:t>Påverkar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inte</a:t>
            </a:r>
            <a:r>
              <a:rPr lang="en-US" sz="1600" dirty="0">
                <a:solidFill>
                  <a:srgbClr val="FFFFFF"/>
                </a:solidFill>
              </a:rPr>
              <a:t> bara </a:t>
            </a:r>
            <a:r>
              <a:rPr lang="en-US" sz="1600" dirty="0" err="1">
                <a:solidFill>
                  <a:srgbClr val="FFFFFF"/>
                </a:solidFill>
              </a:rPr>
              <a:t>amfibier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utan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även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fisk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och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reptiler</a:t>
            </a:r>
            <a:r>
              <a:rPr lang="en-US" sz="1600" dirty="0">
                <a:solidFill>
                  <a:srgbClr val="FFFFFF"/>
                </a:solidFill>
              </a:rPr>
              <a:t>.</a:t>
            </a:r>
          </a:p>
          <a:p>
            <a:pPr lvl="1"/>
            <a:r>
              <a:rPr lang="en-US" sz="1600" dirty="0">
                <a:solidFill>
                  <a:srgbClr val="FFFFFF"/>
                </a:solidFill>
              </a:rPr>
              <a:t>Pre-</a:t>
            </a:r>
            <a:r>
              <a:rPr lang="en-US" sz="1600" dirty="0" err="1">
                <a:solidFill>
                  <a:srgbClr val="FFFFFF"/>
                </a:solidFill>
              </a:rPr>
              <a:t>metamorfstadium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är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som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mest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sårbara</a:t>
            </a:r>
            <a:r>
              <a:rPr lang="en-US" sz="1600" dirty="0">
                <a:solidFill>
                  <a:srgbClr val="FFFFFF"/>
                </a:solidFill>
              </a:rPr>
              <a:t>. </a:t>
            </a:r>
            <a:r>
              <a:rPr lang="en-US" sz="1600" dirty="0" err="1">
                <a:solidFill>
                  <a:srgbClr val="FFFFFF"/>
                </a:solidFill>
              </a:rPr>
              <a:t>Ett</a:t>
            </a:r>
            <a:r>
              <a:rPr lang="en-US" sz="1600" dirty="0">
                <a:solidFill>
                  <a:srgbClr val="FFFFFF"/>
                </a:solidFill>
              </a:rPr>
              <a:t> par </a:t>
            </a:r>
            <a:r>
              <a:rPr lang="en-US" sz="1600" dirty="0" err="1">
                <a:solidFill>
                  <a:srgbClr val="FFFFFF"/>
                </a:solidFill>
              </a:rPr>
              <a:t>kända</a:t>
            </a:r>
            <a:r>
              <a:rPr lang="en-US" sz="1600" dirty="0">
                <a:solidFill>
                  <a:srgbClr val="FFFFFF"/>
                </a:solidFill>
              </a:rPr>
              <a:t> virus </a:t>
            </a:r>
            <a:r>
              <a:rPr lang="en-US" sz="1600" dirty="0" err="1">
                <a:solidFill>
                  <a:srgbClr val="FFFFFF"/>
                </a:solidFill>
              </a:rPr>
              <a:t>är</a:t>
            </a:r>
            <a:r>
              <a:rPr lang="en-US" sz="1600" dirty="0">
                <a:solidFill>
                  <a:srgbClr val="FFFFFF"/>
                </a:solidFill>
              </a:rPr>
              <a:t> ”frog virus 3” (FV-3) </a:t>
            </a:r>
            <a:r>
              <a:rPr lang="en-US" sz="1600" dirty="0" err="1">
                <a:solidFill>
                  <a:srgbClr val="FFFFFF"/>
                </a:solidFill>
              </a:rPr>
              <a:t>och</a:t>
            </a:r>
            <a:r>
              <a:rPr lang="en-US" sz="1600" dirty="0">
                <a:solidFill>
                  <a:srgbClr val="FFFFFF"/>
                </a:solidFill>
              </a:rPr>
              <a:t> ”Tadpole edema virus” (TEV). </a:t>
            </a:r>
            <a:r>
              <a:rPr lang="en-US" sz="1600" dirty="0" err="1">
                <a:solidFill>
                  <a:srgbClr val="FFFFFF"/>
                </a:solidFill>
              </a:rPr>
              <a:t>Hög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dödlighet</a:t>
            </a:r>
            <a:endParaRPr lang="en-US" sz="1600" dirty="0">
              <a:solidFill>
                <a:srgbClr val="FFFFFF"/>
              </a:solidFill>
            </a:endParaRPr>
          </a:p>
          <a:p>
            <a:pPr lvl="1"/>
            <a:r>
              <a:rPr lang="en-US" sz="1600" dirty="0" err="1">
                <a:solidFill>
                  <a:srgbClr val="FFFFFF"/>
                </a:solidFill>
              </a:rPr>
              <a:t>Sprids</a:t>
            </a:r>
            <a:r>
              <a:rPr lang="en-US" sz="1600" dirty="0">
                <a:solidFill>
                  <a:srgbClr val="FFFFFF"/>
                </a:solidFill>
              </a:rPr>
              <a:t> via </a:t>
            </a:r>
            <a:r>
              <a:rPr lang="en-US" sz="1600" dirty="0" err="1">
                <a:solidFill>
                  <a:srgbClr val="FFFFFF"/>
                </a:solidFill>
              </a:rPr>
              <a:t>fysisk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kontakt</a:t>
            </a:r>
            <a:endParaRPr lang="en-US" sz="1600" dirty="0">
              <a:solidFill>
                <a:srgbClr val="FFFFFF"/>
              </a:solidFill>
            </a:endParaRPr>
          </a:p>
          <a:p>
            <a:pPr lvl="1"/>
            <a:r>
              <a:rPr lang="en-US" sz="1600" dirty="0" err="1">
                <a:solidFill>
                  <a:srgbClr val="FFFFFF"/>
                </a:solidFill>
              </a:rPr>
              <a:t>Symtom</a:t>
            </a:r>
            <a:r>
              <a:rPr lang="en-US" sz="1600" dirty="0">
                <a:solidFill>
                  <a:srgbClr val="FFFFFF"/>
                </a:solidFill>
              </a:rPr>
              <a:t> (</a:t>
            </a:r>
            <a:r>
              <a:rPr lang="en-US" sz="1600" dirty="0" err="1">
                <a:solidFill>
                  <a:srgbClr val="FFFFFF"/>
                </a:solidFill>
              </a:rPr>
              <a:t>ibland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inga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alls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utan</a:t>
            </a:r>
            <a:r>
              <a:rPr lang="en-US" sz="1600" dirty="0">
                <a:solidFill>
                  <a:srgbClr val="FFFFFF"/>
                </a:solidFill>
              </a:rPr>
              <a:t> bara </a:t>
            </a:r>
            <a:r>
              <a:rPr lang="en-US" sz="1600" dirty="0" err="1">
                <a:solidFill>
                  <a:srgbClr val="FFFFFF"/>
                </a:solidFill>
              </a:rPr>
              <a:t>plötslig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död</a:t>
            </a:r>
            <a:r>
              <a:rPr lang="en-US" sz="1600" dirty="0">
                <a:solidFill>
                  <a:srgbClr val="FFFFFF"/>
                </a:solidFill>
              </a:rPr>
              <a:t>) </a:t>
            </a:r>
            <a:r>
              <a:rPr lang="en-US" sz="1600" dirty="0" err="1">
                <a:solidFill>
                  <a:srgbClr val="FFFFFF"/>
                </a:solidFill>
              </a:rPr>
              <a:t>avmagring</a:t>
            </a:r>
            <a:r>
              <a:rPr lang="en-US" sz="1600" dirty="0">
                <a:solidFill>
                  <a:srgbClr val="FFFFFF"/>
                </a:solidFill>
              </a:rPr>
              <a:t>, </a:t>
            </a:r>
            <a:r>
              <a:rPr lang="en-US" sz="1600" dirty="0" err="1">
                <a:solidFill>
                  <a:srgbClr val="FFFFFF"/>
                </a:solidFill>
              </a:rPr>
              <a:t>immobilitet</a:t>
            </a:r>
            <a:r>
              <a:rPr lang="en-US" sz="1600" dirty="0">
                <a:solidFill>
                  <a:srgbClr val="FFFFFF"/>
                </a:solidFill>
              </a:rPr>
              <a:t>, </a:t>
            </a:r>
            <a:r>
              <a:rPr lang="en-US" sz="1600" dirty="0" err="1">
                <a:solidFill>
                  <a:srgbClr val="FFFFFF"/>
                </a:solidFill>
              </a:rPr>
              <a:t>onormal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kroppshållning</a:t>
            </a:r>
            <a:r>
              <a:rPr lang="en-US" sz="1600" dirty="0">
                <a:solidFill>
                  <a:srgbClr val="FFFFFF"/>
                </a:solidFill>
              </a:rPr>
              <a:t>, </a:t>
            </a:r>
            <a:r>
              <a:rPr lang="en-US" sz="1600" dirty="0" err="1">
                <a:solidFill>
                  <a:srgbClr val="FFFFFF"/>
                </a:solidFill>
              </a:rPr>
              <a:t>onormalt</a:t>
            </a:r>
            <a:r>
              <a:rPr lang="en-US" sz="1600" dirty="0">
                <a:solidFill>
                  <a:srgbClr val="FFFFFF"/>
                </a:solidFill>
              </a:rPr>
              <a:t> sim </a:t>
            </a:r>
            <a:r>
              <a:rPr lang="en-US" sz="1600" dirty="0" err="1">
                <a:solidFill>
                  <a:srgbClr val="FFFFFF"/>
                </a:solidFill>
              </a:rPr>
              <a:t>beteende</a:t>
            </a:r>
            <a:r>
              <a:rPr lang="en-US" sz="1600" dirty="0">
                <a:solidFill>
                  <a:srgbClr val="FFFFFF"/>
                </a:solidFill>
              </a:rPr>
              <a:t>, problem med </a:t>
            </a:r>
            <a:r>
              <a:rPr lang="en-US" sz="1600" dirty="0" err="1">
                <a:solidFill>
                  <a:srgbClr val="FFFFFF"/>
                </a:solidFill>
              </a:rPr>
              <a:t>flytförmågan</a:t>
            </a:r>
            <a:r>
              <a:rPr lang="en-US" sz="1600" dirty="0">
                <a:solidFill>
                  <a:srgbClr val="FFFFFF"/>
                </a:solidFill>
              </a:rPr>
              <a:t>, </a:t>
            </a:r>
            <a:r>
              <a:rPr lang="en-US" sz="1600" dirty="0" err="1">
                <a:solidFill>
                  <a:srgbClr val="FFFFFF"/>
                </a:solidFill>
              </a:rPr>
              <a:t>hudrodnad</a:t>
            </a:r>
            <a:r>
              <a:rPr lang="en-US" sz="1600" dirty="0">
                <a:solidFill>
                  <a:srgbClr val="FFFFFF"/>
                </a:solidFill>
              </a:rPr>
              <a:t>, </a:t>
            </a:r>
            <a:r>
              <a:rPr lang="en-US" sz="1600" dirty="0" err="1">
                <a:solidFill>
                  <a:srgbClr val="FFFFFF"/>
                </a:solidFill>
              </a:rPr>
              <a:t>blödningar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särskilt</a:t>
            </a:r>
            <a:r>
              <a:rPr lang="en-US" sz="1600" dirty="0">
                <a:solidFill>
                  <a:srgbClr val="FFFFFF"/>
                </a:solidFill>
              </a:rPr>
              <a:t> runt </a:t>
            </a:r>
            <a:r>
              <a:rPr lang="en-US" sz="1600" dirty="0" err="1">
                <a:solidFill>
                  <a:srgbClr val="FFFFFF"/>
                </a:solidFill>
              </a:rPr>
              <a:t>munnen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och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basen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av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bakbenen</a:t>
            </a:r>
            <a:r>
              <a:rPr lang="en-US" sz="1600" dirty="0">
                <a:solidFill>
                  <a:srgbClr val="FFFFFF"/>
                </a:solidFill>
              </a:rPr>
              <a:t>, </a:t>
            </a:r>
            <a:r>
              <a:rPr lang="en-US" sz="1600" dirty="0" err="1">
                <a:solidFill>
                  <a:srgbClr val="FFFFFF"/>
                </a:solidFill>
              </a:rPr>
              <a:t>svullnad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av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lymfkörtlar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och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bukhålla</a:t>
            </a:r>
            <a:r>
              <a:rPr lang="en-US" sz="1600" dirty="0">
                <a:solidFill>
                  <a:srgbClr val="FFFFFF"/>
                </a:solidFill>
              </a:rPr>
              <a:t>.</a:t>
            </a:r>
          </a:p>
          <a:p>
            <a:pPr lvl="1"/>
            <a:r>
              <a:rPr lang="en-US" sz="1600" dirty="0" err="1">
                <a:solidFill>
                  <a:srgbClr val="FFFFFF"/>
                </a:solidFill>
              </a:rPr>
              <a:t>Invertes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kan</a:t>
            </a:r>
            <a:r>
              <a:rPr lang="en-US" sz="1600" dirty="0">
                <a:solidFill>
                  <a:srgbClr val="FFFFFF"/>
                </a:solidFill>
              </a:rPr>
              <a:t> organ </a:t>
            </a:r>
            <a:r>
              <a:rPr lang="en-US" sz="1600" dirty="0" err="1">
                <a:solidFill>
                  <a:srgbClr val="FFFFFF"/>
                </a:solidFill>
              </a:rPr>
              <a:t>som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mjälte</a:t>
            </a:r>
            <a:r>
              <a:rPr lang="en-US" sz="1600" dirty="0">
                <a:solidFill>
                  <a:srgbClr val="FFFFFF"/>
                </a:solidFill>
              </a:rPr>
              <a:t>, lever, </a:t>
            </a:r>
            <a:r>
              <a:rPr lang="en-US" sz="1600" dirty="0" err="1">
                <a:solidFill>
                  <a:srgbClr val="FFFFFF"/>
                </a:solidFill>
              </a:rPr>
              <a:t>njurar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och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tarmpaketet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drabbas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av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ödem</a:t>
            </a:r>
            <a:r>
              <a:rPr lang="en-US" sz="1600" dirty="0">
                <a:solidFill>
                  <a:srgbClr val="FFFFFF"/>
                </a:solidFill>
              </a:rPr>
              <a:t>, </a:t>
            </a:r>
            <a:r>
              <a:rPr lang="en-US" sz="1600" dirty="0" err="1">
                <a:solidFill>
                  <a:srgbClr val="FFFFFF"/>
                </a:solidFill>
              </a:rPr>
              <a:t>förstoring</a:t>
            </a:r>
            <a:r>
              <a:rPr lang="en-US" sz="1600" dirty="0">
                <a:solidFill>
                  <a:srgbClr val="FFFFFF"/>
                </a:solidFill>
              </a:rPr>
              <a:t>, </a:t>
            </a:r>
            <a:r>
              <a:rPr lang="en-US" sz="1600" dirty="0" err="1">
                <a:solidFill>
                  <a:srgbClr val="FFFFFF"/>
                </a:solidFill>
              </a:rPr>
              <a:t>blödning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och</a:t>
            </a:r>
            <a:r>
              <a:rPr lang="en-US" sz="1600" dirty="0">
                <a:solidFill>
                  <a:srgbClr val="FFFFFF"/>
                </a:solidFill>
              </a:rPr>
              <a:t>/</a:t>
            </a:r>
            <a:r>
              <a:rPr lang="en-US" sz="1600" dirty="0" err="1">
                <a:solidFill>
                  <a:srgbClr val="FFFFFF"/>
                </a:solidFill>
              </a:rPr>
              <a:t>eller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färgförändringar</a:t>
            </a:r>
            <a:endParaRPr lang="en-US" sz="1600" dirty="0">
              <a:solidFill>
                <a:srgbClr val="FFFFFF"/>
              </a:solidFill>
            </a:endParaRPr>
          </a:p>
          <a:p>
            <a:pPr lvl="1"/>
            <a:r>
              <a:rPr lang="en-US" sz="1600" dirty="0">
                <a:solidFill>
                  <a:srgbClr val="FFFFFF"/>
                </a:solidFill>
              </a:rPr>
              <a:t>Ingen </a:t>
            </a:r>
            <a:r>
              <a:rPr lang="en-US" sz="1600" dirty="0" err="1">
                <a:solidFill>
                  <a:srgbClr val="FFFFFF"/>
                </a:solidFill>
              </a:rPr>
              <a:t>behandling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finns</a:t>
            </a:r>
            <a:r>
              <a:rPr lang="en-US" sz="1600" dirty="0">
                <a:solidFill>
                  <a:srgbClr val="FFFFFF"/>
                </a:solidFill>
              </a:rPr>
              <a:t> </a:t>
            </a:r>
            <a:r>
              <a:rPr lang="en-US" sz="1600" dirty="0" err="1">
                <a:solidFill>
                  <a:srgbClr val="FFFFFF"/>
                </a:solidFill>
              </a:rPr>
              <a:t>idag</a:t>
            </a:r>
            <a:r>
              <a:rPr lang="en-US" sz="1600" dirty="0">
                <a:solidFill>
                  <a:srgbClr val="FFFFFF"/>
                </a:solidFill>
              </a:rPr>
              <a:t>.</a:t>
            </a:r>
          </a:p>
          <a:p>
            <a:pPr lvl="1"/>
            <a:endParaRPr lang="en-US" sz="1600" dirty="0">
              <a:solidFill>
                <a:srgbClr val="FFFFFF"/>
              </a:solidFill>
            </a:endParaRPr>
          </a:p>
          <a:p>
            <a:pPr lvl="1"/>
            <a:endParaRPr lang="en-US" sz="1400" dirty="0">
              <a:solidFill>
                <a:srgbClr val="FFFFFF"/>
              </a:solidFill>
            </a:endParaRPr>
          </a:p>
          <a:p>
            <a:endParaRPr lang="en-US" sz="1400" dirty="0">
              <a:solidFill>
                <a:srgbClr val="FFFFFF"/>
              </a:solidFill>
            </a:endParaRPr>
          </a:p>
        </p:txBody>
      </p:sp>
      <p:pic>
        <p:nvPicPr>
          <p:cNvPr id="8" name="Bildobjekt 7" descr="En bild som visar utomhus, gräs, mark, klippa&#10;&#10;Automatiskt genererad beskrivning">
            <a:extLst>
              <a:ext uri="{FF2B5EF4-FFF2-40B4-BE49-F238E27FC236}">
                <a16:creationId xmlns:a16="http://schemas.microsoft.com/office/drawing/2014/main" id="{A6545AD5-A6AA-0D45-9D9B-0CCF577587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575" r="2" b="15634"/>
          <a:stretch/>
        </p:blipFill>
        <p:spPr>
          <a:xfrm>
            <a:off x="7823674" y="4357117"/>
            <a:ext cx="4368327" cy="2500884"/>
          </a:xfrm>
          <a:custGeom>
            <a:avLst/>
            <a:gdLst>
              <a:gd name="connsiteX0" fmla="*/ 1717230 w 4368327"/>
              <a:gd name="connsiteY0" fmla="*/ 0 h 2500884"/>
              <a:gd name="connsiteX1" fmla="*/ 4368327 w 4368327"/>
              <a:gd name="connsiteY1" fmla="*/ 0 h 2500884"/>
              <a:gd name="connsiteX2" fmla="*/ 4368327 w 4368327"/>
              <a:gd name="connsiteY2" fmla="*/ 2500884 h 2500884"/>
              <a:gd name="connsiteX3" fmla="*/ 0 w 4368327"/>
              <a:gd name="connsiteY3" fmla="*/ 2500884 h 2500884"/>
              <a:gd name="connsiteX4" fmla="*/ 0 w 4368327"/>
              <a:gd name="connsiteY4" fmla="*/ 2500883 h 2500884"/>
              <a:gd name="connsiteX5" fmla="*/ 552186 w 4368327"/>
              <a:gd name="connsiteY5" fmla="*/ 2500883 h 2500884"/>
              <a:gd name="connsiteX6" fmla="*/ 558423 w 4368327"/>
              <a:gd name="connsiteY6" fmla="*/ 2500883 h 2500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68327" h="2500884">
                <a:moveTo>
                  <a:pt x="1717230" y="0"/>
                </a:moveTo>
                <a:lnTo>
                  <a:pt x="4368327" y="0"/>
                </a:lnTo>
                <a:lnTo>
                  <a:pt x="4368327" y="2500884"/>
                </a:lnTo>
                <a:lnTo>
                  <a:pt x="0" y="2500884"/>
                </a:lnTo>
                <a:lnTo>
                  <a:pt x="0" y="2500883"/>
                </a:lnTo>
                <a:lnTo>
                  <a:pt x="552186" y="2500883"/>
                </a:lnTo>
                <a:lnTo>
                  <a:pt x="558423" y="250088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26240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latshållare för innehåll 5" descr="En bild som visar enhet, foto, inomhus&#10;&#10;Automatiskt genererad beskrivning">
            <a:extLst>
              <a:ext uri="{FF2B5EF4-FFF2-40B4-BE49-F238E27FC236}">
                <a16:creationId xmlns:a16="http://schemas.microsoft.com/office/drawing/2014/main" id="{D9AFA5B9-CAF0-8545-AF79-722C55694C2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alphaModFix/>
            <a:extLst/>
          </a:blip>
          <a:srcRect t="26032" b="3758"/>
          <a:stretch/>
        </p:blipFill>
        <p:spPr>
          <a:xfrm>
            <a:off x="6083786" y="-168318"/>
            <a:ext cx="6261330" cy="3932313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8" name="Bildobjekt 7" descr="En bild som visar inomhus, munk, sitter&#10;&#10;Automatiskt genererad beskrivning">
            <a:extLst>
              <a:ext uri="{FF2B5EF4-FFF2-40B4-BE49-F238E27FC236}">
                <a16:creationId xmlns:a16="http://schemas.microsoft.com/office/drawing/2014/main" id="{968B50F7-2252-8549-B3AB-DE5C462D0E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86" r="-1" b="5968"/>
          <a:stretch/>
        </p:blipFill>
        <p:spPr>
          <a:xfrm>
            <a:off x="6089904" y="2487168"/>
            <a:ext cx="6263640" cy="4215384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901FED-4FC9-4ED5-8123-C98BCD1616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35761B4A-9918-A240-A371-923F6F984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Virus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9ECAC7F-660A-EC46-9960-0233FB75EF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4997" y="1165412"/>
            <a:ext cx="4803637" cy="489556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400" dirty="0" err="1">
                <a:solidFill>
                  <a:srgbClr val="000000"/>
                </a:solidFill>
              </a:rPr>
              <a:t>Lucke</a:t>
            </a:r>
            <a:r>
              <a:rPr lang="en-US" sz="2400" dirty="0">
                <a:solidFill>
                  <a:srgbClr val="000000"/>
                </a:solidFill>
              </a:rPr>
              <a:t> Herpesvirus</a:t>
            </a:r>
          </a:p>
          <a:p>
            <a:pPr lvl="1"/>
            <a:r>
              <a:rPr lang="en-US" sz="2000" dirty="0" err="1">
                <a:solidFill>
                  <a:srgbClr val="000000"/>
                </a:solidFill>
              </a:rPr>
              <a:t>Känt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som</a:t>
            </a:r>
            <a:r>
              <a:rPr lang="en-US" sz="2000" dirty="0">
                <a:solidFill>
                  <a:srgbClr val="000000"/>
                </a:solidFill>
              </a:rPr>
              <a:t> ”ranid-herpesvirus-1” (RaHV-1)</a:t>
            </a:r>
          </a:p>
          <a:p>
            <a:pPr lvl="1"/>
            <a:r>
              <a:rPr lang="en-US" sz="2000" dirty="0" err="1">
                <a:solidFill>
                  <a:srgbClr val="000000"/>
                </a:solidFill>
              </a:rPr>
              <a:t>Hittades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från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grodor</a:t>
            </a:r>
            <a:r>
              <a:rPr lang="en-US" sz="2000" dirty="0">
                <a:solidFill>
                  <a:srgbClr val="000000"/>
                </a:solidFill>
              </a:rPr>
              <a:t> med </a:t>
            </a:r>
            <a:r>
              <a:rPr lang="en-US" sz="2000" dirty="0" err="1">
                <a:solidFill>
                  <a:srgbClr val="000000"/>
                </a:solidFill>
              </a:rPr>
              <a:t>tumörer</a:t>
            </a:r>
            <a:endParaRPr lang="en-US" sz="2000" dirty="0">
              <a:solidFill>
                <a:srgbClr val="000000"/>
              </a:solidFill>
            </a:endParaRPr>
          </a:p>
          <a:p>
            <a:pPr lvl="1"/>
            <a:r>
              <a:rPr lang="en-US" sz="2000" dirty="0" err="1">
                <a:solidFill>
                  <a:srgbClr val="000000"/>
                </a:solidFill>
              </a:rPr>
              <a:t>Viruset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är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temperatur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beroende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och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replikerar</a:t>
            </a:r>
            <a:r>
              <a:rPr lang="en-US" sz="2000" dirty="0">
                <a:solidFill>
                  <a:srgbClr val="000000"/>
                </a:solidFill>
              </a:rPr>
              <a:t> sig </a:t>
            </a:r>
            <a:r>
              <a:rPr lang="en-US" sz="2000" dirty="0" err="1">
                <a:solidFill>
                  <a:srgbClr val="000000"/>
                </a:solidFill>
              </a:rPr>
              <a:t>inte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över</a:t>
            </a:r>
            <a:r>
              <a:rPr lang="en-US" sz="2000" dirty="0">
                <a:solidFill>
                  <a:srgbClr val="000000"/>
                </a:solidFill>
              </a:rPr>
              <a:t> 12°C</a:t>
            </a:r>
          </a:p>
          <a:p>
            <a:pPr marL="457200" lvl="1"/>
            <a:endParaRPr lang="en-US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704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E99C7DA-9C3B-C748-BB22-F0F77C89D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0109" y="484632"/>
            <a:ext cx="6730277" cy="1609344"/>
          </a:xfr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Svampar</a:t>
            </a:r>
          </a:p>
        </p:txBody>
      </p:sp>
      <p:pic>
        <p:nvPicPr>
          <p:cNvPr id="10" name="Bildobjekt 9" descr="En bild som visar karta, text&#10;&#10;Automatiskt genererad beskrivning">
            <a:extLst>
              <a:ext uri="{FF2B5EF4-FFF2-40B4-BE49-F238E27FC236}">
                <a16:creationId xmlns:a16="http://schemas.microsoft.com/office/drawing/2014/main" id="{CF55E26B-A4F2-EF4A-B3A4-543A62DC0B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684" b="-3"/>
          <a:stretch/>
        </p:blipFill>
        <p:spPr>
          <a:xfrm>
            <a:off x="20" y="10"/>
            <a:ext cx="4475130" cy="2232366"/>
          </a:xfrm>
          <a:prstGeom prst="rect">
            <a:avLst/>
          </a:prstGeom>
        </p:spPr>
      </p:pic>
      <p:pic>
        <p:nvPicPr>
          <p:cNvPr id="8" name="Bildobjekt 7" descr="En bild som visar utomhus, himmel, berg, fågel&#10;&#10;Automatiskt genererad beskrivning">
            <a:extLst>
              <a:ext uri="{FF2B5EF4-FFF2-40B4-BE49-F238E27FC236}">
                <a16:creationId xmlns:a16="http://schemas.microsoft.com/office/drawing/2014/main" id="{97D892E1-33D0-D247-A98B-F9700F8EC2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681" r="3" b="23135"/>
          <a:stretch/>
        </p:blipFill>
        <p:spPr>
          <a:xfrm>
            <a:off x="20" y="2325504"/>
            <a:ext cx="4475130" cy="2215527"/>
          </a:xfrm>
          <a:prstGeom prst="rect">
            <a:avLst/>
          </a:prstGeom>
        </p:spPr>
      </p:pic>
      <p:pic>
        <p:nvPicPr>
          <p:cNvPr id="6" name="Platshållare för innehåll 5" descr="En bild som visar djur, utomhus, gräs, mark&#10;&#10;Automatiskt genererad beskrivning">
            <a:extLst>
              <a:ext uri="{FF2B5EF4-FFF2-40B4-BE49-F238E27FC236}">
                <a16:creationId xmlns:a16="http://schemas.microsoft.com/office/drawing/2014/main" id="{A3C2E800-1880-8648-8626-5281AEBE573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t="10462" r="-1" b="14861"/>
          <a:stretch/>
        </p:blipFill>
        <p:spPr>
          <a:xfrm>
            <a:off x="20" y="4634159"/>
            <a:ext cx="4475130" cy="2223841"/>
          </a:xfrm>
          <a:prstGeom prst="rect">
            <a:avLst/>
          </a:prstGeom>
        </p:spPr>
      </p:pic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B4F2775-D28E-BE47-A712-6E375EE97F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0109" y="2121408"/>
            <a:ext cx="6730276" cy="40507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900" dirty="0" err="1"/>
              <a:t>Oftast</a:t>
            </a:r>
            <a:r>
              <a:rPr lang="en-US" sz="1900" dirty="0"/>
              <a:t> </a:t>
            </a:r>
            <a:r>
              <a:rPr lang="en-US" sz="1900" dirty="0" err="1"/>
              <a:t>en</a:t>
            </a:r>
            <a:r>
              <a:rPr lang="en-US" sz="1900" dirty="0"/>
              <a:t> </a:t>
            </a:r>
            <a:r>
              <a:rPr lang="en-US" sz="1900" dirty="0" err="1"/>
              <a:t>sekundär</a:t>
            </a:r>
            <a:r>
              <a:rPr lang="en-US" sz="1900" dirty="0"/>
              <a:t> </a:t>
            </a:r>
            <a:r>
              <a:rPr lang="en-US" sz="1900" dirty="0" err="1"/>
              <a:t>sjukdom</a:t>
            </a:r>
            <a:r>
              <a:rPr lang="en-US" sz="1900" dirty="0"/>
              <a:t> </a:t>
            </a:r>
            <a:r>
              <a:rPr lang="en-US" sz="1900" dirty="0" err="1"/>
              <a:t>som</a:t>
            </a:r>
            <a:r>
              <a:rPr lang="en-US" sz="1900" dirty="0"/>
              <a:t> </a:t>
            </a:r>
            <a:r>
              <a:rPr lang="en-US" sz="1900" dirty="0" err="1"/>
              <a:t>påverkar</a:t>
            </a:r>
            <a:r>
              <a:rPr lang="en-US" sz="1900" dirty="0"/>
              <a:t> </a:t>
            </a:r>
            <a:r>
              <a:rPr lang="en-US" sz="1900" dirty="0" err="1"/>
              <a:t>stressade</a:t>
            </a:r>
            <a:r>
              <a:rPr lang="en-US" sz="1900" dirty="0"/>
              <a:t> </a:t>
            </a:r>
            <a:r>
              <a:rPr lang="en-US" sz="1900" dirty="0" err="1"/>
              <a:t>och</a:t>
            </a:r>
            <a:r>
              <a:rPr lang="en-US" sz="1900" dirty="0"/>
              <a:t> </a:t>
            </a:r>
            <a:r>
              <a:rPr lang="en-US" sz="1900" dirty="0" err="1"/>
              <a:t>sårade</a:t>
            </a:r>
            <a:r>
              <a:rPr lang="en-US" sz="1900" dirty="0"/>
              <a:t> </a:t>
            </a:r>
            <a:r>
              <a:rPr lang="en-US" sz="1900" dirty="0" err="1"/>
              <a:t>amfibier</a:t>
            </a:r>
            <a:r>
              <a:rPr lang="en-US" sz="1900" dirty="0"/>
              <a:t>, </a:t>
            </a:r>
            <a:r>
              <a:rPr lang="en-US" sz="1900" dirty="0" err="1"/>
              <a:t>samt</a:t>
            </a:r>
            <a:r>
              <a:rPr lang="en-US" sz="1900" dirty="0"/>
              <a:t> </a:t>
            </a:r>
            <a:r>
              <a:rPr lang="en-US" sz="1900" dirty="0" err="1"/>
              <a:t>individer</a:t>
            </a:r>
            <a:r>
              <a:rPr lang="en-US" sz="1900" dirty="0"/>
              <a:t> med </a:t>
            </a:r>
            <a:r>
              <a:rPr lang="en-US" sz="1900" dirty="0" err="1"/>
              <a:t>nedsatt</a:t>
            </a:r>
            <a:r>
              <a:rPr lang="en-US" sz="1900" dirty="0"/>
              <a:t> </a:t>
            </a:r>
            <a:r>
              <a:rPr lang="en-US" sz="1900" dirty="0" err="1"/>
              <a:t>immunförsvar</a:t>
            </a:r>
            <a:endParaRPr lang="en-US" sz="1900" dirty="0"/>
          </a:p>
          <a:p>
            <a:r>
              <a:rPr lang="en-US" sz="1900" dirty="0" err="1"/>
              <a:t>Relativt</a:t>
            </a:r>
            <a:r>
              <a:rPr lang="en-US" sz="1900" dirty="0"/>
              <a:t> </a:t>
            </a:r>
            <a:r>
              <a:rPr lang="en-US" sz="1900" dirty="0" err="1"/>
              <a:t>vanlig</a:t>
            </a:r>
            <a:endParaRPr lang="en-US" sz="1900" dirty="0"/>
          </a:p>
          <a:p>
            <a:pPr marL="0"/>
            <a:endParaRPr lang="en-US" sz="1900" dirty="0"/>
          </a:p>
          <a:p>
            <a:pPr marL="0" indent="0">
              <a:buNone/>
            </a:pPr>
            <a:r>
              <a:rPr lang="en-US" sz="2400" dirty="0"/>
              <a:t>Chytridiomycosis</a:t>
            </a:r>
          </a:p>
          <a:p>
            <a:pPr lvl="1"/>
            <a:r>
              <a:rPr lang="en-US" sz="1900" dirty="0" err="1"/>
              <a:t>Batrachochytrium</a:t>
            </a:r>
            <a:r>
              <a:rPr lang="en-US" sz="1900" dirty="0"/>
              <a:t> </a:t>
            </a:r>
            <a:r>
              <a:rPr lang="en-US" sz="1900" dirty="0" err="1"/>
              <a:t>dendrobatidis</a:t>
            </a:r>
            <a:r>
              <a:rPr lang="en-US" sz="1900" dirty="0"/>
              <a:t> (</a:t>
            </a:r>
            <a:r>
              <a:rPr lang="en-US" sz="1900" dirty="0" err="1"/>
              <a:t>Bd</a:t>
            </a:r>
            <a:r>
              <a:rPr lang="en-US" sz="1900" dirty="0"/>
              <a:t>)</a:t>
            </a:r>
          </a:p>
          <a:p>
            <a:pPr lvl="1"/>
            <a:r>
              <a:rPr lang="en-US" sz="1900" dirty="0" err="1"/>
              <a:t>Påverkar</a:t>
            </a:r>
            <a:r>
              <a:rPr lang="en-US" sz="1900" dirty="0"/>
              <a:t> </a:t>
            </a:r>
            <a:r>
              <a:rPr lang="en-US" sz="1900" dirty="0" err="1"/>
              <a:t>respirationssystemet</a:t>
            </a:r>
            <a:r>
              <a:rPr lang="en-US" sz="1900" dirty="0"/>
              <a:t> </a:t>
            </a:r>
            <a:r>
              <a:rPr lang="en-US" sz="1900" dirty="0" err="1"/>
              <a:t>genom</a:t>
            </a:r>
            <a:r>
              <a:rPr lang="en-US" sz="1900" dirty="0"/>
              <a:t> </a:t>
            </a:r>
            <a:r>
              <a:rPr lang="en-US" sz="1900" dirty="0" err="1"/>
              <a:t>att</a:t>
            </a:r>
            <a:r>
              <a:rPr lang="en-US" sz="1900" dirty="0"/>
              <a:t> </a:t>
            </a:r>
            <a:r>
              <a:rPr lang="en-US" sz="1900" dirty="0" err="1"/>
              <a:t>förtjocka</a:t>
            </a:r>
            <a:r>
              <a:rPr lang="en-US" sz="1900" dirty="0"/>
              <a:t> </a:t>
            </a:r>
            <a:r>
              <a:rPr lang="en-US" sz="1900" dirty="0" err="1"/>
              <a:t>huden</a:t>
            </a:r>
            <a:r>
              <a:rPr lang="en-US" sz="1900" dirty="0"/>
              <a:t> </a:t>
            </a:r>
            <a:r>
              <a:rPr lang="en-US" sz="1900" dirty="0" err="1"/>
              <a:t>och</a:t>
            </a:r>
            <a:r>
              <a:rPr lang="en-US" sz="1900" dirty="0"/>
              <a:t> </a:t>
            </a:r>
            <a:r>
              <a:rPr lang="en-US" sz="1900" dirty="0" err="1"/>
              <a:t>därmed</a:t>
            </a:r>
            <a:r>
              <a:rPr lang="en-US" sz="1900" dirty="0"/>
              <a:t> </a:t>
            </a:r>
            <a:r>
              <a:rPr lang="en-US" sz="1900" dirty="0" err="1"/>
              <a:t>dör</a:t>
            </a:r>
            <a:r>
              <a:rPr lang="en-US" sz="1900" dirty="0"/>
              <a:t> </a:t>
            </a:r>
            <a:r>
              <a:rPr lang="en-US" sz="1900" dirty="0" err="1"/>
              <a:t>individen</a:t>
            </a:r>
            <a:r>
              <a:rPr lang="en-US" sz="1900" dirty="0"/>
              <a:t> </a:t>
            </a:r>
            <a:r>
              <a:rPr lang="en-US" sz="1900" dirty="0" err="1"/>
              <a:t>av</a:t>
            </a:r>
            <a:r>
              <a:rPr lang="en-US" sz="1900" dirty="0"/>
              <a:t> </a:t>
            </a:r>
            <a:r>
              <a:rPr lang="en-US" sz="1900" dirty="0" err="1"/>
              <a:t>kvävning</a:t>
            </a:r>
            <a:r>
              <a:rPr lang="en-US" sz="1900" dirty="0"/>
              <a:t>/</a:t>
            </a:r>
            <a:r>
              <a:rPr lang="en-US" sz="1900" dirty="0" err="1"/>
              <a:t>hjärtstillestånd</a:t>
            </a:r>
            <a:endParaRPr lang="en-US" sz="1900" dirty="0"/>
          </a:p>
          <a:p>
            <a:pPr lvl="1"/>
            <a:r>
              <a:rPr lang="en-US" sz="1900" dirty="0" err="1"/>
              <a:t>En</a:t>
            </a:r>
            <a:r>
              <a:rPr lang="en-US" sz="1900" dirty="0"/>
              <a:t> </a:t>
            </a:r>
            <a:r>
              <a:rPr lang="en-US" sz="1900" dirty="0" err="1"/>
              <a:t>av</a:t>
            </a:r>
            <a:r>
              <a:rPr lang="en-US" sz="1900" dirty="0"/>
              <a:t> </a:t>
            </a:r>
            <a:r>
              <a:rPr lang="en-US" sz="1900" dirty="0" err="1"/>
              <a:t>orsakerna</a:t>
            </a:r>
            <a:r>
              <a:rPr lang="en-US" sz="1900" dirty="0"/>
              <a:t> till den </a:t>
            </a:r>
            <a:r>
              <a:rPr lang="en-US" sz="1900" dirty="0" err="1"/>
              <a:t>stora</a:t>
            </a:r>
            <a:r>
              <a:rPr lang="en-US" sz="1900" dirty="0"/>
              <a:t> </a:t>
            </a:r>
            <a:r>
              <a:rPr lang="en-US" sz="1900" dirty="0" err="1"/>
              <a:t>massdöd</a:t>
            </a:r>
            <a:r>
              <a:rPr lang="en-US" sz="1900" dirty="0"/>
              <a:t> </a:t>
            </a:r>
            <a:r>
              <a:rPr lang="en-US" sz="1900" dirty="0" err="1"/>
              <a:t>av</a:t>
            </a:r>
            <a:r>
              <a:rPr lang="en-US" sz="1900" dirty="0"/>
              <a:t> </a:t>
            </a:r>
            <a:r>
              <a:rPr lang="en-US" sz="1900" dirty="0" err="1"/>
              <a:t>amfibier</a:t>
            </a:r>
            <a:r>
              <a:rPr lang="en-US" sz="1900" dirty="0"/>
              <a:t> vi </a:t>
            </a:r>
            <a:r>
              <a:rPr lang="en-US" sz="1900" dirty="0" err="1"/>
              <a:t>ser</a:t>
            </a:r>
            <a:r>
              <a:rPr lang="en-US" sz="1900" dirty="0"/>
              <a:t> </a:t>
            </a:r>
            <a:r>
              <a:rPr lang="en-US" sz="1900" dirty="0" err="1"/>
              <a:t>globalt</a:t>
            </a:r>
            <a:r>
              <a:rPr lang="en-US" sz="1900" dirty="0"/>
              <a:t> </a:t>
            </a:r>
            <a:r>
              <a:rPr lang="en-US" sz="1900" dirty="0" err="1"/>
              <a:t>idag</a:t>
            </a:r>
            <a:r>
              <a:rPr lang="en-US" sz="1900" dirty="0"/>
              <a:t>. </a:t>
            </a:r>
          </a:p>
          <a:p>
            <a:pPr lvl="1"/>
            <a:r>
              <a:rPr lang="en-US" sz="1900" dirty="0" err="1"/>
              <a:t>Sprids</a:t>
            </a:r>
            <a:r>
              <a:rPr lang="en-US" sz="1900" dirty="0"/>
              <a:t> </a:t>
            </a:r>
            <a:r>
              <a:rPr lang="en-US" sz="1900" dirty="0" err="1"/>
              <a:t>mycket</a:t>
            </a:r>
            <a:r>
              <a:rPr lang="en-US" sz="1900" dirty="0"/>
              <a:t> </a:t>
            </a:r>
            <a:r>
              <a:rPr lang="en-US" sz="1900" dirty="0" err="1"/>
              <a:t>lätt</a:t>
            </a:r>
            <a:r>
              <a:rPr lang="en-US" sz="1900" dirty="0"/>
              <a:t> </a:t>
            </a:r>
            <a:r>
              <a:rPr lang="en-US" sz="1900" dirty="0" err="1"/>
              <a:t>genom</a:t>
            </a:r>
            <a:r>
              <a:rPr lang="en-US" sz="1900" dirty="0"/>
              <a:t> </a:t>
            </a:r>
            <a:r>
              <a:rPr lang="en-US" sz="1900" dirty="0" err="1"/>
              <a:t>småvattenkroppar</a:t>
            </a:r>
            <a:endParaRPr lang="en-US" sz="1900" dirty="0"/>
          </a:p>
          <a:p>
            <a:pPr lvl="1"/>
            <a:r>
              <a:rPr lang="en-US" sz="1900" dirty="0" err="1"/>
              <a:t>Olika</a:t>
            </a:r>
            <a:r>
              <a:rPr lang="en-US" sz="1900" dirty="0"/>
              <a:t> </a:t>
            </a:r>
            <a:r>
              <a:rPr lang="en-US" sz="1900" dirty="0" err="1"/>
              <a:t>behandlingar</a:t>
            </a:r>
            <a:r>
              <a:rPr lang="en-US" sz="1900" dirty="0"/>
              <a:t> </a:t>
            </a:r>
            <a:r>
              <a:rPr lang="en-US" sz="1900" dirty="0" err="1"/>
              <a:t>börja</a:t>
            </a:r>
            <a:r>
              <a:rPr lang="en-US" sz="1900" dirty="0"/>
              <a:t> </a:t>
            </a:r>
            <a:r>
              <a:rPr lang="en-US" sz="1900" dirty="0" err="1"/>
              <a:t>komma</a:t>
            </a:r>
            <a:r>
              <a:rPr lang="en-US" sz="1900" dirty="0"/>
              <a:t>, ex vis itraconazole bad.</a:t>
            </a:r>
          </a:p>
        </p:txBody>
      </p:sp>
    </p:spTree>
    <p:extLst>
      <p:ext uri="{BB962C8B-B14F-4D97-AF65-F5344CB8AC3E}">
        <p14:creationId xmlns:p14="http://schemas.microsoft.com/office/powerpoint/2010/main" val="37406106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objekt 9" descr="En bild som visar foto, groda&#10;&#10;Automatiskt genererad beskrivning">
            <a:extLst>
              <a:ext uri="{FF2B5EF4-FFF2-40B4-BE49-F238E27FC236}">
                <a16:creationId xmlns:a16="http://schemas.microsoft.com/office/drawing/2014/main" id="{168C761A-FA01-534F-9C74-16E288EAC8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/>
          </a:blip>
          <a:srcRect r="-3" b="38381"/>
          <a:stretch/>
        </p:blipFill>
        <p:spPr>
          <a:xfrm>
            <a:off x="1" y="1"/>
            <a:ext cx="4443799" cy="3776782"/>
          </a:xfrm>
          <a:custGeom>
            <a:avLst/>
            <a:gdLst>
              <a:gd name="connsiteX0" fmla="*/ 0 w 4443799"/>
              <a:gd name="connsiteY0" fmla="*/ 0 h 3776782"/>
              <a:gd name="connsiteX1" fmla="*/ 4164578 w 4443799"/>
              <a:gd name="connsiteY1" fmla="*/ 0 h 3776782"/>
              <a:gd name="connsiteX2" fmla="*/ 4238884 w 4443799"/>
              <a:gd name="connsiteY2" fmla="*/ 154250 h 3776782"/>
              <a:gd name="connsiteX3" fmla="*/ 4443799 w 4443799"/>
              <a:gd name="connsiteY3" fmla="*/ 1169228 h 3776782"/>
              <a:gd name="connsiteX4" fmla="*/ 1836244 w 4443799"/>
              <a:gd name="connsiteY4" fmla="*/ 3776782 h 3776782"/>
              <a:gd name="connsiteX5" fmla="*/ 177598 w 4443799"/>
              <a:gd name="connsiteY5" fmla="*/ 3181344 h 3776782"/>
              <a:gd name="connsiteX6" fmla="*/ 0 w 4443799"/>
              <a:gd name="connsiteY6" fmla="*/ 3019932 h 377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3799" h="3776782">
                <a:moveTo>
                  <a:pt x="0" y="0"/>
                </a:moveTo>
                <a:lnTo>
                  <a:pt x="4164578" y="0"/>
                </a:lnTo>
                <a:lnTo>
                  <a:pt x="4238884" y="154250"/>
                </a:lnTo>
                <a:cubicBezTo>
                  <a:pt x="4370833" y="466214"/>
                  <a:pt x="4443799" y="809200"/>
                  <a:pt x="4443799" y="1169228"/>
                </a:cubicBezTo>
                <a:cubicBezTo>
                  <a:pt x="4443799" y="2609341"/>
                  <a:pt x="3276357" y="3776782"/>
                  <a:pt x="1836244" y="3776782"/>
                </a:cubicBezTo>
                <a:cubicBezTo>
                  <a:pt x="1206195" y="3776782"/>
                  <a:pt x="628337" y="3553326"/>
                  <a:pt x="177598" y="3181344"/>
                </a:cubicBezTo>
                <a:lnTo>
                  <a:pt x="0" y="3019932"/>
                </a:lnTo>
                <a:close/>
              </a:path>
            </a:pathLst>
          </a:custGeom>
          <a:effectLst>
            <a:softEdge rad="0"/>
          </a:effectLst>
        </p:spPr>
      </p:pic>
      <p:pic>
        <p:nvPicPr>
          <p:cNvPr id="8" name="Bildobjekt 7" descr="En bild som visar djur, inomhus, groda, vägg&#10;&#10;Automatiskt genererad beskrivning">
            <a:extLst>
              <a:ext uri="{FF2B5EF4-FFF2-40B4-BE49-F238E27FC236}">
                <a16:creationId xmlns:a16="http://schemas.microsoft.com/office/drawing/2014/main" id="{BED3EF08-22EB-F64A-960C-377C8D8D9C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/>
          </a:blip>
          <a:srcRect l="12220" r="9466" b="2"/>
          <a:stretch/>
        </p:blipFill>
        <p:spPr>
          <a:xfrm>
            <a:off x="20" y="3917273"/>
            <a:ext cx="3440566" cy="2950205"/>
          </a:xfrm>
          <a:custGeom>
            <a:avLst/>
            <a:gdLst>
              <a:gd name="connsiteX0" fmla="*/ 1539166 w 3440586"/>
              <a:gd name="connsiteY0" fmla="*/ 0 h 2950205"/>
              <a:gd name="connsiteX1" fmla="*/ 3440586 w 3440586"/>
              <a:gd name="connsiteY1" fmla="*/ 1901419 h 2950205"/>
              <a:gd name="connsiteX2" fmla="*/ 3211095 w 3440586"/>
              <a:gd name="connsiteY2" fmla="*/ 2807749 h 2950205"/>
              <a:gd name="connsiteX3" fmla="*/ 3124550 w 3440586"/>
              <a:gd name="connsiteY3" fmla="*/ 2950205 h 2950205"/>
              <a:gd name="connsiteX4" fmla="*/ 0 w 3440586"/>
              <a:gd name="connsiteY4" fmla="*/ 2950205 h 2950205"/>
              <a:gd name="connsiteX5" fmla="*/ 0 w 3440586"/>
              <a:gd name="connsiteY5" fmla="*/ 788141 h 2950205"/>
              <a:gd name="connsiteX6" fmla="*/ 71938 w 3440586"/>
              <a:gd name="connsiteY6" fmla="*/ 691940 h 2950205"/>
              <a:gd name="connsiteX7" fmla="*/ 1539166 w 3440586"/>
              <a:gd name="connsiteY7" fmla="*/ 0 h 295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40586" h="2950205">
                <a:moveTo>
                  <a:pt x="1539166" y="0"/>
                </a:moveTo>
                <a:cubicBezTo>
                  <a:pt x="2589292" y="0"/>
                  <a:pt x="3440586" y="851294"/>
                  <a:pt x="3440586" y="1901419"/>
                </a:cubicBezTo>
                <a:cubicBezTo>
                  <a:pt x="3440586" y="2229583"/>
                  <a:pt x="3357452" y="2538330"/>
                  <a:pt x="3211095" y="2807749"/>
                </a:cubicBezTo>
                <a:lnTo>
                  <a:pt x="3124550" y="2950205"/>
                </a:lnTo>
                <a:lnTo>
                  <a:pt x="0" y="2950205"/>
                </a:lnTo>
                <a:lnTo>
                  <a:pt x="0" y="788141"/>
                </a:lnTo>
                <a:lnTo>
                  <a:pt x="71938" y="691940"/>
                </a:lnTo>
                <a:cubicBezTo>
                  <a:pt x="420687" y="269355"/>
                  <a:pt x="948471" y="0"/>
                  <a:pt x="1539166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D257392-088E-4D55-B128-FFD59A895D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latshållare för innehåll 5" descr="En bild som visar djur, groda, byggnad&#10;&#10;Automatiskt genererad beskrivning">
            <a:extLst>
              <a:ext uri="{FF2B5EF4-FFF2-40B4-BE49-F238E27FC236}">
                <a16:creationId xmlns:a16="http://schemas.microsoft.com/office/drawing/2014/main" id="{9FB89F0A-41A7-9440-BF0C-AB33F8D38FC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5">
            <a:alphaModFix/>
            <a:extLst/>
          </a:blip>
          <a:srcRect t="1250" r="1" b="1"/>
          <a:stretch/>
        </p:blipFill>
        <p:spPr>
          <a:xfrm>
            <a:off x="3125968" y="2527222"/>
            <a:ext cx="3316388" cy="3316386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0E99C7DA-9C3B-C748-BB22-F0F77C89D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8267" y="802956"/>
            <a:ext cx="4333814" cy="82169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 dirty="0" err="1">
                <a:solidFill>
                  <a:srgbClr val="000000"/>
                </a:solidFill>
                <a:latin typeface="+mj-lt"/>
                <a:ea typeface="+mj-ea"/>
                <a:cs typeface="+mj-cs"/>
              </a:rPr>
              <a:t>Svampar</a:t>
            </a:r>
            <a:endParaRPr lang="en-US" sz="3600" kern="120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B4F2775-D28E-BE47-A712-6E375EE97F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34684" y="1416424"/>
            <a:ext cx="4333468" cy="5020235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/>
            <a:r>
              <a:rPr lang="en-US" sz="1800" dirty="0" err="1">
                <a:solidFill>
                  <a:srgbClr val="000000"/>
                </a:solidFill>
              </a:rPr>
              <a:t>Zygomycosis</a:t>
            </a:r>
            <a:endParaRPr lang="en-US" sz="1800" dirty="0">
              <a:solidFill>
                <a:srgbClr val="000000"/>
              </a:solidFill>
            </a:endParaRPr>
          </a:p>
          <a:p>
            <a:pPr lvl="1"/>
            <a:r>
              <a:rPr lang="en-US" sz="1800" dirty="0" err="1">
                <a:solidFill>
                  <a:srgbClr val="000000"/>
                </a:solidFill>
              </a:rPr>
              <a:t>Underklassen</a:t>
            </a:r>
            <a:r>
              <a:rPr lang="en-US" sz="1800" dirty="0">
                <a:solidFill>
                  <a:srgbClr val="000000"/>
                </a:solidFill>
              </a:rPr>
              <a:t> Zygomycetes</a:t>
            </a:r>
          </a:p>
          <a:p>
            <a:pPr lvl="1"/>
            <a:r>
              <a:rPr lang="en-US" sz="1800" dirty="0" err="1">
                <a:solidFill>
                  <a:srgbClr val="000000"/>
                </a:solidFill>
              </a:rPr>
              <a:t>Symtom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immobilitet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dirty="0" err="1">
                <a:solidFill>
                  <a:srgbClr val="000000"/>
                </a:solidFill>
              </a:rPr>
              <a:t>blod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färgade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knölar</a:t>
            </a:r>
            <a:r>
              <a:rPr lang="en-US" sz="1800" dirty="0">
                <a:solidFill>
                  <a:srgbClr val="000000"/>
                </a:solidFill>
              </a:rPr>
              <a:t> med </a:t>
            </a:r>
            <a:r>
              <a:rPr lang="en-US" sz="1800" dirty="0" err="1">
                <a:solidFill>
                  <a:srgbClr val="000000"/>
                </a:solidFill>
              </a:rPr>
              <a:t>synlig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påväxt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av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svamp</a:t>
            </a:r>
            <a:r>
              <a:rPr lang="en-US" sz="1800" dirty="0">
                <a:solidFill>
                  <a:srgbClr val="000000"/>
                </a:solidFill>
              </a:rPr>
              <a:t>.</a:t>
            </a:r>
          </a:p>
          <a:p>
            <a:pPr lvl="1"/>
            <a:r>
              <a:rPr lang="en-US" sz="1800" dirty="0" err="1">
                <a:solidFill>
                  <a:srgbClr val="000000"/>
                </a:solidFill>
              </a:rPr>
              <a:t>Sjukdomsförloppet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är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snabbt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dirty="0" err="1">
                <a:solidFill>
                  <a:srgbClr val="000000"/>
                </a:solidFill>
              </a:rPr>
              <a:t>dödlighet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hög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och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sker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inom</a:t>
            </a:r>
            <a:r>
              <a:rPr lang="en-US" sz="1800" dirty="0">
                <a:solidFill>
                  <a:srgbClr val="000000"/>
                </a:solidFill>
              </a:rPr>
              <a:t> 1-2 </a:t>
            </a:r>
            <a:r>
              <a:rPr lang="en-US" sz="1800" dirty="0" err="1">
                <a:solidFill>
                  <a:srgbClr val="000000"/>
                </a:solidFill>
              </a:rPr>
              <a:t>veckor</a:t>
            </a:r>
            <a:endParaRPr lang="en-US" sz="1800" dirty="0">
              <a:solidFill>
                <a:srgbClr val="000000"/>
              </a:solidFill>
            </a:endParaRPr>
          </a:p>
          <a:p>
            <a:pPr lvl="1"/>
            <a:r>
              <a:rPr lang="en-US" sz="1800" dirty="0">
                <a:solidFill>
                  <a:srgbClr val="000000"/>
                </a:solidFill>
              </a:rPr>
              <a:t>Ingen </a:t>
            </a:r>
            <a:r>
              <a:rPr lang="en-US" sz="1800" dirty="0" err="1">
                <a:solidFill>
                  <a:srgbClr val="000000"/>
                </a:solidFill>
              </a:rPr>
              <a:t>känd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behandling</a:t>
            </a:r>
            <a:endParaRPr lang="en-US" sz="1800" dirty="0">
              <a:solidFill>
                <a:srgbClr val="000000"/>
              </a:solidFill>
            </a:endParaRPr>
          </a:p>
          <a:p>
            <a:pPr marL="0"/>
            <a:endParaRPr lang="en-US" sz="1800" dirty="0">
              <a:solidFill>
                <a:srgbClr val="000000"/>
              </a:solidFill>
            </a:endParaRPr>
          </a:p>
          <a:p>
            <a:pPr marL="0"/>
            <a:r>
              <a:rPr lang="en-US" sz="1800" dirty="0" err="1">
                <a:solidFill>
                  <a:srgbClr val="000000"/>
                </a:solidFill>
              </a:rPr>
              <a:t>Chromomycoses</a:t>
            </a:r>
            <a:endParaRPr lang="en-US" sz="1800" dirty="0">
              <a:solidFill>
                <a:srgbClr val="000000"/>
              </a:solidFill>
            </a:endParaRPr>
          </a:p>
          <a:p>
            <a:pPr lvl="1"/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Svampen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finns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grodans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miljö</a:t>
            </a:r>
            <a:endParaRPr lang="en-US" sz="1800" dirty="0">
              <a:solidFill>
                <a:srgbClr val="000000"/>
              </a:solidFill>
            </a:endParaRPr>
          </a:p>
          <a:p>
            <a:pPr lvl="1"/>
            <a:r>
              <a:rPr lang="en-US" sz="1800" dirty="0" err="1">
                <a:solidFill>
                  <a:srgbClr val="000000"/>
                </a:solidFill>
              </a:rPr>
              <a:t>Infektion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sker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oftast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i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befintliga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sår</a:t>
            </a:r>
            <a:r>
              <a:rPr lang="en-US" sz="1800" dirty="0">
                <a:solidFill>
                  <a:srgbClr val="000000"/>
                </a:solidFill>
              </a:rPr>
              <a:t>.</a:t>
            </a:r>
          </a:p>
          <a:p>
            <a:pPr lvl="1"/>
            <a:r>
              <a:rPr lang="en-US" sz="1800" dirty="0" err="1">
                <a:solidFill>
                  <a:srgbClr val="000000"/>
                </a:solidFill>
              </a:rPr>
              <a:t>Symtom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avmagring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dirty="0" err="1">
                <a:solidFill>
                  <a:srgbClr val="000000"/>
                </a:solidFill>
              </a:rPr>
              <a:t>sår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dirty="0" err="1">
                <a:solidFill>
                  <a:srgbClr val="000000"/>
                </a:solidFill>
              </a:rPr>
              <a:t>knölar</a:t>
            </a:r>
            <a:r>
              <a:rPr lang="en-US" sz="1800" dirty="0">
                <a:solidFill>
                  <a:srgbClr val="000000"/>
                </a:solidFill>
              </a:rPr>
              <a:t>, </a:t>
            </a:r>
            <a:r>
              <a:rPr lang="en-US" sz="1800" dirty="0" err="1">
                <a:solidFill>
                  <a:srgbClr val="000000"/>
                </a:solidFill>
              </a:rPr>
              <a:t>svullnad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av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inre</a:t>
            </a:r>
            <a:r>
              <a:rPr lang="en-US" sz="1800" dirty="0">
                <a:solidFill>
                  <a:srgbClr val="000000"/>
                </a:solidFill>
              </a:rPr>
              <a:t> organ </a:t>
            </a:r>
            <a:r>
              <a:rPr lang="en-US" sz="1800" dirty="0" err="1">
                <a:solidFill>
                  <a:srgbClr val="000000"/>
                </a:solidFill>
              </a:rPr>
              <a:t>som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mjälte</a:t>
            </a:r>
            <a:r>
              <a:rPr lang="en-US" sz="1800" dirty="0">
                <a:solidFill>
                  <a:srgbClr val="000000"/>
                </a:solidFill>
              </a:rPr>
              <a:t>, lever </a:t>
            </a:r>
            <a:r>
              <a:rPr lang="en-US" sz="1800" dirty="0" err="1">
                <a:solidFill>
                  <a:srgbClr val="000000"/>
                </a:solidFill>
              </a:rPr>
              <a:t>och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njurar</a:t>
            </a:r>
            <a:endParaRPr lang="en-US" sz="1800" dirty="0">
              <a:solidFill>
                <a:srgbClr val="000000"/>
              </a:solidFill>
            </a:endParaRPr>
          </a:p>
          <a:p>
            <a:pPr lvl="1"/>
            <a:r>
              <a:rPr lang="en-US" sz="1800" dirty="0">
                <a:solidFill>
                  <a:srgbClr val="000000"/>
                </a:solidFill>
              </a:rPr>
              <a:t>Ingen </a:t>
            </a:r>
            <a:r>
              <a:rPr lang="en-US" sz="1800" dirty="0" err="1">
                <a:solidFill>
                  <a:srgbClr val="000000"/>
                </a:solidFill>
              </a:rPr>
              <a:t>känd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  <a:r>
              <a:rPr lang="en-US" sz="1800" dirty="0" err="1">
                <a:solidFill>
                  <a:srgbClr val="000000"/>
                </a:solidFill>
              </a:rPr>
              <a:t>behandling</a:t>
            </a:r>
            <a:r>
              <a:rPr lang="en-US" sz="1800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32866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60C5854-94C3-9E49-9E59-FBCE44B2D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81038"/>
            <a:ext cx="4595071" cy="70765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err="1"/>
              <a:t>Svampar</a:t>
            </a:r>
            <a:endParaRPr lang="en-US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BBFCA21-68A4-174F-9434-9D273D2F82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88695"/>
            <a:ext cx="4595071" cy="5191009"/>
          </a:xfr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0" indent="0">
              <a:buNone/>
            </a:pPr>
            <a:r>
              <a:rPr lang="en-US" sz="2600" dirty="0" err="1"/>
              <a:t>Saprolegniasis</a:t>
            </a:r>
            <a:endParaRPr lang="en-US" sz="2600" dirty="0"/>
          </a:p>
          <a:p>
            <a:pPr lvl="1"/>
            <a:r>
              <a:rPr lang="en-US" sz="1700" dirty="0" err="1"/>
              <a:t>Mögel</a:t>
            </a:r>
            <a:r>
              <a:rPr lang="en-US" sz="1700" dirty="0"/>
              <a:t>. I </a:t>
            </a:r>
            <a:r>
              <a:rPr lang="en-US" sz="1700" dirty="0" err="1"/>
              <a:t>vatten</a:t>
            </a:r>
            <a:r>
              <a:rPr lang="en-US" sz="1700" dirty="0"/>
              <a:t>.</a:t>
            </a:r>
          </a:p>
          <a:p>
            <a:pPr lvl="1"/>
            <a:r>
              <a:rPr lang="en-US" sz="1700" dirty="0" err="1"/>
              <a:t>Främst</a:t>
            </a:r>
            <a:r>
              <a:rPr lang="en-US" sz="1700" dirty="0"/>
              <a:t> </a:t>
            </a:r>
            <a:r>
              <a:rPr lang="en-US" sz="1700" dirty="0" err="1"/>
              <a:t>på</a:t>
            </a:r>
            <a:r>
              <a:rPr lang="en-US" sz="1700" dirty="0"/>
              <a:t> </a:t>
            </a:r>
            <a:r>
              <a:rPr lang="en-US" sz="1700" dirty="0" err="1"/>
              <a:t>ägg</a:t>
            </a:r>
            <a:r>
              <a:rPr lang="en-US" sz="1700" dirty="0"/>
              <a:t> men </a:t>
            </a:r>
            <a:r>
              <a:rPr lang="en-US" sz="1700" dirty="0" err="1"/>
              <a:t>förekommer</a:t>
            </a:r>
            <a:r>
              <a:rPr lang="en-US" sz="1700" dirty="0"/>
              <a:t> </a:t>
            </a:r>
            <a:r>
              <a:rPr lang="en-US" sz="1700" dirty="0" err="1"/>
              <a:t>på</a:t>
            </a:r>
            <a:r>
              <a:rPr lang="en-US" sz="1700" dirty="0"/>
              <a:t> </a:t>
            </a:r>
            <a:r>
              <a:rPr lang="en-US" sz="1700" dirty="0" err="1"/>
              <a:t>larver</a:t>
            </a:r>
            <a:r>
              <a:rPr lang="en-US" sz="1700" dirty="0"/>
              <a:t> </a:t>
            </a:r>
            <a:r>
              <a:rPr lang="en-US" sz="1700" dirty="0" err="1"/>
              <a:t>och</a:t>
            </a:r>
            <a:r>
              <a:rPr lang="en-US" sz="1700" dirty="0"/>
              <a:t> </a:t>
            </a:r>
            <a:r>
              <a:rPr lang="en-US" sz="1700" dirty="0" err="1"/>
              <a:t>vuxna</a:t>
            </a:r>
            <a:r>
              <a:rPr lang="en-US" sz="1700" dirty="0"/>
              <a:t>.</a:t>
            </a:r>
          </a:p>
          <a:p>
            <a:pPr lvl="1"/>
            <a:r>
              <a:rPr lang="en-US" sz="1700" dirty="0" err="1"/>
              <a:t>Symtom</a:t>
            </a:r>
            <a:r>
              <a:rPr lang="en-US" sz="1700" dirty="0"/>
              <a:t> </a:t>
            </a:r>
            <a:r>
              <a:rPr lang="en-US" sz="1700" dirty="0" err="1"/>
              <a:t>på</a:t>
            </a:r>
            <a:r>
              <a:rPr lang="en-US" sz="1700" dirty="0"/>
              <a:t> </a:t>
            </a:r>
            <a:r>
              <a:rPr lang="en-US" sz="1700" dirty="0" err="1"/>
              <a:t>ägg</a:t>
            </a:r>
            <a:r>
              <a:rPr lang="en-US" sz="1700" dirty="0"/>
              <a:t>, </a:t>
            </a:r>
            <a:r>
              <a:rPr lang="en-US" sz="1700" dirty="0" err="1"/>
              <a:t>blir</a:t>
            </a:r>
            <a:r>
              <a:rPr lang="en-US" sz="1700" dirty="0"/>
              <a:t> </a:t>
            </a:r>
            <a:r>
              <a:rPr lang="en-US" sz="1700" dirty="0" err="1"/>
              <a:t>grå</a:t>
            </a:r>
            <a:r>
              <a:rPr lang="en-US" sz="1700" dirty="0"/>
              <a:t>/vita. </a:t>
            </a:r>
            <a:r>
              <a:rPr lang="en-US" sz="1700" dirty="0" err="1"/>
              <a:t>På</a:t>
            </a:r>
            <a:r>
              <a:rPr lang="en-US" sz="1700" dirty="0"/>
              <a:t> </a:t>
            </a:r>
            <a:r>
              <a:rPr lang="en-US" sz="1700" dirty="0" err="1"/>
              <a:t>larver</a:t>
            </a:r>
            <a:r>
              <a:rPr lang="en-US" sz="1700" dirty="0"/>
              <a:t> </a:t>
            </a:r>
            <a:r>
              <a:rPr lang="en-US" sz="1700" dirty="0" err="1"/>
              <a:t>och</a:t>
            </a:r>
            <a:r>
              <a:rPr lang="en-US" sz="1700" dirty="0"/>
              <a:t> </a:t>
            </a:r>
            <a:r>
              <a:rPr lang="en-US" sz="1700" dirty="0" err="1"/>
              <a:t>vuxna</a:t>
            </a:r>
            <a:r>
              <a:rPr lang="en-US" sz="1700" dirty="0"/>
              <a:t>, </a:t>
            </a:r>
            <a:r>
              <a:rPr lang="en-US" sz="1700" dirty="0" err="1"/>
              <a:t>bomullslikt</a:t>
            </a:r>
            <a:r>
              <a:rPr lang="en-US" sz="1700" dirty="0"/>
              <a:t>. </a:t>
            </a:r>
            <a:r>
              <a:rPr lang="en-US" sz="1700" dirty="0" err="1"/>
              <a:t>Förekomma</a:t>
            </a:r>
            <a:r>
              <a:rPr lang="en-US" sz="1700" dirty="0"/>
              <a:t> runt </a:t>
            </a:r>
            <a:r>
              <a:rPr lang="en-US" sz="1700" dirty="0" err="1"/>
              <a:t>sår</a:t>
            </a:r>
            <a:r>
              <a:rPr lang="en-US" sz="1700" dirty="0"/>
              <a:t>.</a:t>
            </a:r>
          </a:p>
          <a:p>
            <a:pPr lvl="1"/>
            <a:r>
              <a:rPr lang="en-US" sz="1700" dirty="0" err="1"/>
              <a:t>Påverkar</a:t>
            </a:r>
            <a:r>
              <a:rPr lang="en-US" sz="1700" dirty="0"/>
              <a:t> </a:t>
            </a:r>
            <a:r>
              <a:rPr lang="en-US" sz="1700" dirty="0" err="1"/>
              <a:t>oftast</a:t>
            </a:r>
            <a:r>
              <a:rPr lang="en-US" sz="1700" dirty="0"/>
              <a:t> </a:t>
            </a:r>
            <a:r>
              <a:rPr lang="en-US" sz="1700" dirty="0" err="1"/>
              <a:t>enbart</a:t>
            </a:r>
            <a:r>
              <a:rPr lang="en-US" sz="1700" dirty="0"/>
              <a:t> </a:t>
            </a:r>
            <a:r>
              <a:rPr lang="en-US" sz="1700" dirty="0" err="1"/>
              <a:t>yttre</a:t>
            </a:r>
            <a:r>
              <a:rPr lang="en-US" sz="1700" dirty="0"/>
              <a:t> </a:t>
            </a:r>
            <a:r>
              <a:rPr lang="en-US" sz="1700" dirty="0" err="1"/>
              <a:t>huden</a:t>
            </a:r>
            <a:r>
              <a:rPr lang="en-US" sz="1700" dirty="0"/>
              <a:t> </a:t>
            </a:r>
            <a:r>
              <a:rPr lang="en-US" sz="1700" dirty="0" err="1"/>
              <a:t>och</a:t>
            </a:r>
            <a:r>
              <a:rPr lang="en-US" sz="1700" dirty="0"/>
              <a:t> </a:t>
            </a:r>
            <a:r>
              <a:rPr lang="en-US" sz="1700" dirty="0" err="1"/>
              <a:t>är</a:t>
            </a:r>
            <a:r>
              <a:rPr lang="en-US" sz="1700" dirty="0"/>
              <a:t> </a:t>
            </a:r>
            <a:r>
              <a:rPr lang="en-US" sz="1700" dirty="0" err="1"/>
              <a:t>vanligt</a:t>
            </a:r>
            <a:r>
              <a:rPr lang="en-US" sz="1700" dirty="0"/>
              <a:t> runt </a:t>
            </a:r>
            <a:r>
              <a:rPr lang="en-US" sz="1700" dirty="0" err="1"/>
              <a:t>stjärt</a:t>
            </a:r>
            <a:r>
              <a:rPr lang="en-US" sz="1700" dirty="0"/>
              <a:t>, </a:t>
            </a:r>
            <a:r>
              <a:rPr lang="en-US" sz="1700" dirty="0" err="1"/>
              <a:t>bakben</a:t>
            </a:r>
            <a:r>
              <a:rPr lang="en-US" sz="1700" dirty="0"/>
              <a:t>, </a:t>
            </a:r>
            <a:r>
              <a:rPr lang="en-US" sz="1700" dirty="0" err="1"/>
              <a:t>gälar</a:t>
            </a:r>
            <a:r>
              <a:rPr lang="en-US" sz="1700" dirty="0"/>
              <a:t> </a:t>
            </a:r>
            <a:r>
              <a:rPr lang="en-US" sz="1700" dirty="0" err="1"/>
              <a:t>och</a:t>
            </a:r>
            <a:r>
              <a:rPr lang="en-US" sz="1700" dirty="0"/>
              <a:t> </a:t>
            </a:r>
            <a:r>
              <a:rPr lang="en-US" sz="1700" dirty="0" err="1"/>
              <a:t>mun</a:t>
            </a:r>
            <a:r>
              <a:rPr lang="en-US" sz="1700" dirty="0"/>
              <a:t>.</a:t>
            </a:r>
          </a:p>
          <a:p>
            <a:pPr lvl="1"/>
            <a:r>
              <a:rPr lang="en-US" sz="1700" dirty="0"/>
              <a:t>Hos salamander </a:t>
            </a:r>
            <a:r>
              <a:rPr lang="en-US" sz="1700" dirty="0" err="1"/>
              <a:t>har</a:t>
            </a:r>
            <a:r>
              <a:rPr lang="en-US" sz="1700" dirty="0"/>
              <a:t> man sett </a:t>
            </a:r>
            <a:r>
              <a:rPr lang="en-US" sz="1700" dirty="0" err="1"/>
              <a:t>avmagring</a:t>
            </a:r>
            <a:r>
              <a:rPr lang="en-US" sz="1700" dirty="0"/>
              <a:t>, </a:t>
            </a:r>
            <a:r>
              <a:rPr lang="en-US" sz="1700" dirty="0" err="1"/>
              <a:t>immobilitet</a:t>
            </a:r>
            <a:r>
              <a:rPr lang="en-US" sz="1700" dirty="0"/>
              <a:t>, </a:t>
            </a:r>
            <a:r>
              <a:rPr lang="en-US" sz="1700" dirty="0" err="1"/>
              <a:t>kräkning</a:t>
            </a:r>
            <a:r>
              <a:rPr lang="en-US" sz="1700" dirty="0"/>
              <a:t>, </a:t>
            </a:r>
            <a:r>
              <a:rPr lang="en-US" sz="1700" dirty="0" err="1"/>
              <a:t>andningssvårigheter</a:t>
            </a:r>
            <a:r>
              <a:rPr lang="en-US" sz="1700" dirty="0"/>
              <a:t>.</a:t>
            </a:r>
          </a:p>
          <a:p>
            <a:pPr lvl="1"/>
            <a:r>
              <a:rPr lang="en-US" sz="1700" dirty="0"/>
              <a:t>Vid </a:t>
            </a:r>
            <a:r>
              <a:rPr lang="en-US" sz="1700" dirty="0" err="1"/>
              <a:t>allvarliga</a:t>
            </a:r>
            <a:r>
              <a:rPr lang="en-US" sz="1700" dirty="0"/>
              <a:t> fall </a:t>
            </a:r>
            <a:r>
              <a:rPr lang="en-US" sz="1700" dirty="0" err="1"/>
              <a:t>dödligt</a:t>
            </a:r>
            <a:r>
              <a:rPr lang="en-US" sz="1700" dirty="0"/>
              <a:t> </a:t>
            </a:r>
            <a:r>
              <a:rPr lang="en-US" sz="1700" dirty="0" err="1"/>
              <a:t>förmodligen</a:t>
            </a:r>
            <a:r>
              <a:rPr lang="en-US" sz="1700" dirty="0"/>
              <a:t> </a:t>
            </a:r>
            <a:r>
              <a:rPr lang="en-US" sz="1700" dirty="0" err="1"/>
              <a:t>pga</a:t>
            </a:r>
            <a:r>
              <a:rPr lang="en-US" sz="1700" dirty="0"/>
              <a:t>. </a:t>
            </a:r>
            <a:r>
              <a:rPr lang="en-US" sz="1700" dirty="0" err="1"/>
              <a:t>blockerad</a:t>
            </a:r>
            <a:r>
              <a:rPr lang="en-US" sz="1700" dirty="0"/>
              <a:t> </a:t>
            </a:r>
            <a:r>
              <a:rPr lang="en-US" sz="1700" dirty="0" err="1"/>
              <a:t>osmosreglering</a:t>
            </a:r>
            <a:r>
              <a:rPr lang="en-US" sz="1700" dirty="0"/>
              <a:t> </a:t>
            </a:r>
          </a:p>
          <a:p>
            <a:pPr marL="0"/>
            <a:endParaRPr lang="en-US" sz="1600" dirty="0"/>
          </a:p>
          <a:p>
            <a:pPr marL="0" indent="0">
              <a:buNone/>
            </a:pPr>
            <a:r>
              <a:rPr lang="en-US" sz="2600" dirty="0" err="1"/>
              <a:t>Mesomycetozoans</a:t>
            </a:r>
            <a:endParaRPr lang="en-US" sz="2600" dirty="0"/>
          </a:p>
          <a:p>
            <a:pPr lvl="1"/>
            <a:r>
              <a:rPr lang="en-US" sz="1700" dirty="0" err="1"/>
              <a:t>Förmodligen</a:t>
            </a:r>
            <a:r>
              <a:rPr lang="en-US" sz="1700" dirty="0"/>
              <a:t> </a:t>
            </a:r>
            <a:r>
              <a:rPr lang="en-US" sz="1700" dirty="0" err="1"/>
              <a:t>ingen</a:t>
            </a:r>
            <a:r>
              <a:rPr lang="en-US" sz="1700" dirty="0"/>
              <a:t> </a:t>
            </a:r>
            <a:r>
              <a:rPr lang="en-US" sz="1700" dirty="0" err="1"/>
              <a:t>riktig</a:t>
            </a:r>
            <a:r>
              <a:rPr lang="en-US" sz="1700" dirty="0"/>
              <a:t> </a:t>
            </a:r>
            <a:r>
              <a:rPr lang="en-US" sz="1700" dirty="0" err="1"/>
              <a:t>svamp</a:t>
            </a:r>
            <a:r>
              <a:rPr lang="en-US" sz="1700" dirty="0"/>
              <a:t> (</a:t>
            </a:r>
            <a:r>
              <a:rPr lang="en-US" sz="1700" dirty="0" err="1"/>
              <a:t>eukaryota</a:t>
            </a:r>
            <a:r>
              <a:rPr lang="en-US" sz="1700" dirty="0"/>
              <a:t> </a:t>
            </a:r>
            <a:r>
              <a:rPr lang="en-US" sz="1700" dirty="0" err="1"/>
              <a:t>protister</a:t>
            </a:r>
            <a:r>
              <a:rPr lang="en-US" sz="1700" dirty="0"/>
              <a:t>). </a:t>
            </a:r>
            <a:r>
              <a:rPr lang="en-US" sz="1700" dirty="0" err="1"/>
              <a:t>Taxonomisk</a:t>
            </a:r>
            <a:r>
              <a:rPr lang="en-US" sz="1700" dirty="0"/>
              <a:t> </a:t>
            </a:r>
            <a:r>
              <a:rPr lang="en-US" sz="1700" dirty="0" err="1"/>
              <a:t>omskrivning</a:t>
            </a:r>
            <a:r>
              <a:rPr lang="en-US" sz="1700" dirty="0"/>
              <a:t> </a:t>
            </a:r>
            <a:r>
              <a:rPr lang="en-US" sz="1700" dirty="0" err="1"/>
              <a:t>pågår</a:t>
            </a:r>
            <a:r>
              <a:rPr lang="en-US" sz="1700" dirty="0"/>
              <a:t>.</a:t>
            </a:r>
          </a:p>
          <a:p>
            <a:pPr lvl="1"/>
            <a:r>
              <a:rPr lang="en-US" sz="1700" dirty="0" err="1"/>
              <a:t>Förekommer</a:t>
            </a:r>
            <a:r>
              <a:rPr lang="en-US" sz="1700" dirty="0"/>
              <a:t> </a:t>
            </a:r>
            <a:r>
              <a:rPr lang="en-US" sz="1700" dirty="0" err="1"/>
              <a:t>i</a:t>
            </a:r>
            <a:r>
              <a:rPr lang="en-US" sz="1700" dirty="0"/>
              <a:t> </a:t>
            </a:r>
            <a:r>
              <a:rPr lang="en-US" sz="1700" dirty="0" err="1"/>
              <a:t>cycstor</a:t>
            </a:r>
            <a:r>
              <a:rPr lang="en-US" sz="1700" dirty="0"/>
              <a:t> </a:t>
            </a:r>
            <a:r>
              <a:rPr lang="en-US" sz="1700" dirty="0" err="1"/>
              <a:t>oftast</a:t>
            </a:r>
            <a:r>
              <a:rPr lang="en-US" sz="1700" dirty="0"/>
              <a:t> </a:t>
            </a:r>
            <a:r>
              <a:rPr lang="en-US" sz="1700" dirty="0" err="1"/>
              <a:t>på</a:t>
            </a:r>
            <a:r>
              <a:rPr lang="en-US" sz="1700" dirty="0"/>
              <a:t> </a:t>
            </a:r>
            <a:r>
              <a:rPr lang="en-US" sz="1700" dirty="0" err="1"/>
              <a:t>buken</a:t>
            </a:r>
            <a:r>
              <a:rPr lang="en-US" sz="1700" dirty="0"/>
              <a:t>.</a:t>
            </a:r>
          </a:p>
          <a:p>
            <a:pPr lvl="1"/>
            <a:r>
              <a:rPr lang="en-US" sz="1700" dirty="0" err="1"/>
              <a:t>Oftast</a:t>
            </a:r>
            <a:r>
              <a:rPr lang="en-US" sz="1700" dirty="0"/>
              <a:t> </a:t>
            </a:r>
            <a:r>
              <a:rPr lang="en-US" sz="1700" dirty="0" err="1"/>
              <a:t>självläkande</a:t>
            </a:r>
            <a:r>
              <a:rPr lang="en-US" sz="1700" dirty="0"/>
              <a:t> </a:t>
            </a:r>
            <a:r>
              <a:rPr lang="en-US" sz="1700" dirty="0" err="1"/>
              <a:t>och</a:t>
            </a:r>
            <a:r>
              <a:rPr lang="en-US" sz="1700" dirty="0"/>
              <a:t> </a:t>
            </a:r>
            <a:r>
              <a:rPr lang="en-US" sz="1700" dirty="0" err="1"/>
              <a:t>ej</a:t>
            </a:r>
            <a:r>
              <a:rPr lang="en-US" sz="1700" dirty="0"/>
              <a:t> </a:t>
            </a:r>
            <a:r>
              <a:rPr lang="en-US" sz="1700" dirty="0" err="1"/>
              <a:t>dödlig</a:t>
            </a:r>
            <a:r>
              <a:rPr lang="en-US" sz="1700" dirty="0"/>
              <a:t>. </a:t>
            </a:r>
            <a:r>
              <a:rPr lang="en-US" sz="1700" dirty="0" err="1"/>
              <a:t>Brukar</a:t>
            </a:r>
            <a:r>
              <a:rPr lang="en-US" sz="1700" dirty="0"/>
              <a:t> ta 4-8 </a:t>
            </a:r>
            <a:r>
              <a:rPr lang="en-US" sz="1700" dirty="0" err="1"/>
              <a:t>veckor</a:t>
            </a:r>
            <a:r>
              <a:rPr lang="en-US" sz="1700" dirty="0"/>
              <a:t>.</a:t>
            </a:r>
          </a:p>
          <a:p>
            <a:pPr lvl="1"/>
            <a:r>
              <a:rPr lang="en-US" sz="1700" dirty="0"/>
              <a:t>Ingen </a:t>
            </a:r>
            <a:r>
              <a:rPr lang="en-US" sz="1700" dirty="0" err="1"/>
              <a:t>behandling</a:t>
            </a:r>
            <a:r>
              <a:rPr lang="en-US" sz="1700" dirty="0"/>
              <a:t> </a:t>
            </a:r>
            <a:r>
              <a:rPr lang="en-US" sz="1700" dirty="0" err="1"/>
              <a:t>finns</a:t>
            </a:r>
            <a:endParaRPr lang="en-US" sz="1700" dirty="0"/>
          </a:p>
          <a:p>
            <a:pPr lvl="1"/>
            <a:r>
              <a:rPr lang="en-US" sz="1700" dirty="0" err="1"/>
              <a:t>För</a:t>
            </a:r>
            <a:r>
              <a:rPr lang="en-US" sz="1700" dirty="0"/>
              <a:t> </a:t>
            </a:r>
            <a:r>
              <a:rPr lang="en-US" sz="1700" dirty="0" err="1"/>
              <a:t>Ichtyophonus</a:t>
            </a:r>
            <a:r>
              <a:rPr lang="en-US" sz="1700" dirty="0"/>
              <a:t> spp. </a:t>
            </a:r>
            <a:r>
              <a:rPr lang="en-US" sz="1700" dirty="0" err="1"/>
              <a:t>Förekommer</a:t>
            </a:r>
            <a:r>
              <a:rPr lang="en-US" sz="1700" dirty="0"/>
              <a:t> </a:t>
            </a:r>
            <a:r>
              <a:rPr lang="en-US" sz="1700" dirty="0" err="1"/>
              <a:t>oftast</a:t>
            </a:r>
            <a:r>
              <a:rPr lang="en-US" sz="1700" dirty="0"/>
              <a:t> hos marina </a:t>
            </a:r>
            <a:r>
              <a:rPr lang="en-US" sz="1700" dirty="0" err="1"/>
              <a:t>fiskar</a:t>
            </a:r>
            <a:r>
              <a:rPr lang="en-US" sz="1700" dirty="0"/>
              <a:t> men </a:t>
            </a:r>
            <a:r>
              <a:rPr lang="en-US" sz="1700" dirty="0" err="1"/>
              <a:t>kan</a:t>
            </a:r>
            <a:r>
              <a:rPr lang="en-US" sz="1700" dirty="0"/>
              <a:t> </a:t>
            </a:r>
            <a:r>
              <a:rPr lang="en-US" sz="1700" dirty="0" err="1"/>
              <a:t>finnas</a:t>
            </a:r>
            <a:r>
              <a:rPr lang="en-US" sz="1700" dirty="0"/>
              <a:t> </a:t>
            </a:r>
            <a:r>
              <a:rPr lang="en-US" sz="1700" dirty="0" err="1"/>
              <a:t>på</a:t>
            </a:r>
            <a:r>
              <a:rPr lang="en-US" sz="1700" dirty="0"/>
              <a:t> </a:t>
            </a:r>
            <a:r>
              <a:rPr lang="en-US" sz="1700" dirty="0" err="1"/>
              <a:t>amfibier</a:t>
            </a:r>
            <a:r>
              <a:rPr lang="en-US" sz="1700" dirty="0"/>
              <a:t>. </a:t>
            </a:r>
            <a:r>
              <a:rPr lang="en-US" sz="1700" dirty="0" err="1"/>
              <a:t>Symtom</a:t>
            </a:r>
            <a:r>
              <a:rPr lang="en-US" sz="1700" dirty="0"/>
              <a:t> </a:t>
            </a:r>
            <a:r>
              <a:rPr lang="en-US" sz="1700" dirty="0" err="1"/>
              <a:t>svullnad</a:t>
            </a:r>
            <a:r>
              <a:rPr lang="en-US" sz="1700" dirty="0"/>
              <a:t>, </a:t>
            </a:r>
            <a:r>
              <a:rPr lang="en-US" sz="1700" dirty="0" err="1"/>
              <a:t>i</a:t>
            </a:r>
            <a:r>
              <a:rPr lang="en-US" sz="1700" dirty="0"/>
              <a:t> </a:t>
            </a:r>
            <a:r>
              <a:rPr lang="en-US" sz="1700" dirty="0" err="1"/>
              <a:t>bakkroppen</a:t>
            </a:r>
            <a:r>
              <a:rPr lang="en-US" sz="1700" dirty="0"/>
              <a:t>, </a:t>
            </a:r>
            <a:r>
              <a:rPr lang="en-US" sz="1700" dirty="0" err="1"/>
              <a:t>påverkar</a:t>
            </a:r>
            <a:r>
              <a:rPr lang="en-US" sz="1700" dirty="0"/>
              <a:t> </a:t>
            </a:r>
            <a:r>
              <a:rPr lang="en-US" sz="1700" dirty="0" err="1"/>
              <a:t>oftast</a:t>
            </a:r>
            <a:r>
              <a:rPr lang="en-US" sz="1700" dirty="0"/>
              <a:t> </a:t>
            </a:r>
            <a:r>
              <a:rPr lang="en-US" sz="1700" dirty="0" err="1"/>
              <a:t>grodyngel</a:t>
            </a:r>
            <a:r>
              <a:rPr lang="en-US" sz="1700" dirty="0"/>
              <a:t>. </a:t>
            </a:r>
            <a:r>
              <a:rPr lang="en-US" sz="1700" dirty="0" err="1"/>
              <a:t>Sjukdomen</a:t>
            </a:r>
            <a:r>
              <a:rPr lang="en-US" sz="1700" dirty="0"/>
              <a:t> </a:t>
            </a:r>
            <a:r>
              <a:rPr lang="en-US" sz="1700" dirty="0" err="1"/>
              <a:t>oftast</a:t>
            </a:r>
            <a:r>
              <a:rPr lang="en-US" sz="1700" dirty="0"/>
              <a:t> </a:t>
            </a:r>
            <a:r>
              <a:rPr lang="en-US" sz="1700" dirty="0" err="1"/>
              <a:t>inte</a:t>
            </a:r>
            <a:r>
              <a:rPr lang="en-US" sz="1700" dirty="0"/>
              <a:t> </a:t>
            </a:r>
            <a:r>
              <a:rPr lang="en-US" sz="1700" dirty="0" err="1"/>
              <a:t>dödlig</a:t>
            </a:r>
            <a:r>
              <a:rPr lang="en-US" sz="1700" dirty="0"/>
              <a:t> </a:t>
            </a:r>
            <a:r>
              <a:rPr lang="en-US" sz="1700" dirty="0" err="1"/>
              <a:t>i</a:t>
            </a:r>
            <a:r>
              <a:rPr lang="en-US" sz="1700" dirty="0"/>
              <a:t> sig men </a:t>
            </a:r>
            <a:r>
              <a:rPr lang="en-US" sz="1700" dirty="0" err="1"/>
              <a:t>försvagning</a:t>
            </a:r>
            <a:r>
              <a:rPr lang="en-US" sz="1700" dirty="0"/>
              <a:t> </a:t>
            </a:r>
            <a:r>
              <a:rPr lang="en-US" sz="1700" dirty="0" err="1"/>
              <a:t>av</a:t>
            </a:r>
            <a:r>
              <a:rPr lang="en-US" sz="1700" dirty="0"/>
              <a:t> </a:t>
            </a:r>
            <a:r>
              <a:rPr lang="en-US" sz="1700" dirty="0" err="1"/>
              <a:t>grodyngel</a:t>
            </a:r>
            <a:r>
              <a:rPr lang="en-US" sz="1700" dirty="0"/>
              <a:t> </a:t>
            </a:r>
            <a:r>
              <a:rPr lang="en-US" sz="1700" dirty="0" err="1"/>
              <a:t>kan</a:t>
            </a:r>
            <a:r>
              <a:rPr lang="en-US" sz="1700" dirty="0"/>
              <a:t> </a:t>
            </a:r>
            <a:r>
              <a:rPr lang="en-US" sz="1700" dirty="0" err="1"/>
              <a:t>leda</a:t>
            </a:r>
            <a:r>
              <a:rPr lang="en-US" sz="1700" dirty="0"/>
              <a:t> till </a:t>
            </a:r>
            <a:r>
              <a:rPr lang="en-US" sz="1700" dirty="0" err="1"/>
              <a:t>dödsfall</a:t>
            </a:r>
            <a:r>
              <a:rPr lang="en-US" sz="1700" dirty="0"/>
              <a:t>. </a:t>
            </a:r>
            <a:r>
              <a:rPr lang="en-US" sz="1700" dirty="0" err="1"/>
              <a:t>Diagnos</a:t>
            </a:r>
            <a:r>
              <a:rPr lang="en-US" sz="1700" dirty="0"/>
              <a:t> </a:t>
            </a:r>
            <a:r>
              <a:rPr lang="en-US" sz="1700" dirty="0" err="1"/>
              <a:t>ställs</a:t>
            </a:r>
            <a:r>
              <a:rPr lang="en-US" sz="1700" dirty="0"/>
              <a:t> </a:t>
            </a:r>
            <a:r>
              <a:rPr lang="en-US" sz="1700" dirty="0" err="1"/>
              <a:t>genom</a:t>
            </a:r>
            <a:r>
              <a:rPr lang="en-US" sz="1700" dirty="0"/>
              <a:t> </a:t>
            </a:r>
            <a:r>
              <a:rPr lang="en-US" sz="1700" dirty="0" err="1"/>
              <a:t>undersökning</a:t>
            </a:r>
            <a:r>
              <a:rPr lang="en-US" sz="1700" dirty="0"/>
              <a:t> </a:t>
            </a:r>
            <a:r>
              <a:rPr lang="en-US" sz="1700" dirty="0" err="1"/>
              <a:t>av</a:t>
            </a:r>
            <a:r>
              <a:rPr lang="en-US" sz="1700" dirty="0"/>
              <a:t> </a:t>
            </a:r>
            <a:r>
              <a:rPr lang="en-US" sz="1700" dirty="0" err="1"/>
              <a:t>skelettet</a:t>
            </a:r>
            <a:r>
              <a:rPr lang="en-US" sz="1700" dirty="0"/>
              <a:t> </a:t>
            </a:r>
            <a:r>
              <a:rPr lang="en-US" sz="1700" dirty="0" err="1"/>
              <a:t>för</a:t>
            </a:r>
            <a:r>
              <a:rPr lang="en-US" sz="1700" dirty="0"/>
              <a:t> </a:t>
            </a:r>
            <a:r>
              <a:rPr lang="en-US" sz="1700" dirty="0" err="1"/>
              <a:t>förekomst</a:t>
            </a:r>
            <a:r>
              <a:rPr lang="en-US" sz="1700" dirty="0"/>
              <a:t> </a:t>
            </a:r>
            <a:r>
              <a:rPr lang="en-US" sz="1700" dirty="0" err="1"/>
              <a:t>av</a:t>
            </a:r>
            <a:r>
              <a:rPr lang="en-US" sz="1700" dirty="0"/>
              <a:t> </a:t>
            </a:r>
            <a:r>
              <a:rPr lang="en-US" sz="1700" dirty="0" err="1"/>
              <a:t>äggformade</a:t>
            </a:r>
            <a:r>
              <a:rPr lang="en-US" sz="1700" dirty="0"/>
              <a:t> </a:t>
            </a:r>
            <a:r>
              <a:rPr lang="en-US" sz="1700" dirty="0" err="1"/>
              <a:t>organismer</a:t>
            </a:r>
            <a:r>
              <a:rPr lang="en-US" sz="1700" dirty="0"/>
              <a:t>. Ingen </a:t>
            </a:r>
            <a:r>
              <a:rPr lang="en-US" sz="1700" dirty="0" err="1"/>
              <a:t>behandling</a:t>
            </a:r>
            <a:r>
              <a:rPr lang="en-US" sz="1700" dirty="0"/>
              <a:t> </a:t>
            </a:r>
            <a:r>
              <a:rPr lang="en-US" sz="1700" dirty="0" err="1"/>
              <a:t>finns</a:t>
            </a:r>
            <a:r>
              <a:rPr lang="en-US" sz="1700" dirty="0"/>
              <a:t>.</a:t>
            </a:r>
          </a:p>
          <a:p>
            <a:pPr marL="0" indent="0">
              <a:buNone/>
            </a:pPr>
            <a:endParaRPr lang="en-US" sz="1700" dirty="0"/>
          </a:p>
          <a:p>
            <a:pPr marL="0" indent="0">
              <a:buNone/>
            </a:pPr>
            <a:r>
              <a:rPr lang="en-US" sz="1700" dirty="0"/>
              <a:t>Ex </a:t>
            </a:r>
            <a:r>
              <a:rPr lang="en-US" sz="1700" dirty="0" err="1"/>
              <a:t>på</a:t>
            </a:r>
            <a:r>
              <a:rPr lang="en-US" sz="1700" dirty="0"/>
              <a:t> </a:t>
            </a:r>
            <a:r>
              <a:rPr lang="en-US" sz="1700" dirty="0" err="1"/>
              <a:t>svampmedel</a:t>
            </a:r>
            <a:r>
              <a:rPr lang="en-US" sz="1700" dirty="0"/>
              <a:t> </a:t>
            </a:r>
            <a:r>
              <a:rPr lang="en-US" sz="1700" dirty="0" err="1"/>
              <a:t>Mardel</a:t>
            </a:r>
            <a:r>
              <a:rPr lang="en-US" sz="1700" dirty="0"/>
              <a:t> </a:t>
            </a:r>
            <a:r>
              <a:rPr lang="en-US" sz="1700" dirty="0" err="1"/>
              <a:t>Maroxy</a:t>
            </a:r>
            <a:r>
              <a:rPr lang="en-US" sz="1700" dirty="0"/>
              <a:t>® Anti-fungal solution, benzalkonium chloride, </a:t>
            </a:r>
            <a:r>
              <a:rPr lang="en-US" sz="1700" dirty="0" err="1"/>
              <a:t>kopparsulfat</a:t>
            </a:r>
            <a:r>
              <a:rPr lang="en-US" sz="1700" dirty="0"/>
              <a:t>, </a:t>
            </a:r>
            <a:r>
              <a:rPr lang="en-US" sz="1700" dirty="0" err="1"/>
              <a:t>kaliumpergamanat</a:t>
            </a:r>
            <a:r>
              <a:rPr lang="en-US" sz="1700" dirty="0"/>
              <a:t> </a:t>
            </a:r>
            <a:r>
              <a:rPr lang="en-US" sz="1700" dirty="0" err="1"/>
              <a:t>och</a:t>
            </a:r>
            <a:r>
              <a:rPr lang="en-US" sz="1700" dirty="0"/>
              <a:t> </a:t>
            </a:r>
            <a:r>
              <a:rPr lang="en-US" sz="1700" dirty="0" err="1"/>
              <a:t>metylen</a:t>
            </a:r>
            <a:r>
              <a:rPr lang="en-US" sz="1700" dirty="0"/>
              <a:t> </a:t>
            </a:r>
            <a:r>
              <a:rPr lang="en-US" sz="1700" dirty="0" err="1"/>
              <a:t>blått</a:t>
            </a:r>
            <a:r>
              <a:rPr lang="en-US" sz="1700" dirty="0"/>
              <a:t>,</a:t>
            </a:r>
            <a:endParaRPr lang="en-US" sz="800" dirty="0"/>
          </a:p>
          <a:p>
            <a:pPr marL="0"/>
            <a:endParaRPr lang="en-US" sz="8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3713C1-2FB2-413B-BF91-3AE41726F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6100914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0795B4D-5022-4A7F-A01D-8D880B7CD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D19018-DE7C-4796-ADF2-AD2EB0FC0D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Bildobjekt 7" descr="En bild som visar foto&#10;&#10;Automatiskt genererad beskrivning">
            <a:extLst>
              <a:ext uri="{FF2B5EF4-FFF2-40B4-BE49-F238E27FC236}">
                <a16:creationId xmlns:a16="http://schemas.microsoft.com/office/drawing/2014/main" id="{E68B5C52-5ACC-8C4F-89B8-BA6804E6A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1391" y="178904"/>
            <a:ext cx="1906875" cy="309867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1A0A2C2-4F85-44AF-8708-8DCA4B550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Bildobjekt 9" descr="En bild som visar vägg, inomhus&#10;&#10;Automatiskt genererad beskrivning">
            <a:extLst>
              <a:ext uri="{FF2B5EF4-FFF2-40B4-BE49-F238E27FC236}">
                <a16:creationId xmlns:a16="http://schemas.microsoft.com/office/drawing/2014/main" id="{94A53F05-C0ED-8044-9222-C00555DCC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2197" y="178904"/>
            <a:ext cx="3019708" cy="3019708"/>
          </a:xfrm>
          <a:prstGeom prst="rect">
            <a:avLst/>
          </a:prstGeom>
        </p:spPr>
      </p:pic>
      <p:pic>
        <p:nvPicPr>
          <p:cNvPr id="6" name="Platshållare för innehåll 5" descr="En bild som visar djur&#10;&#10;Automatiskt genererad beskrivning">
            <a:extLst>
              <a:ext uri="{FF2B5EF4-FFF2-40B4-BE49-F238E27FC236}">
                <a16:creationId xmlns:a16="http://schemas.microsoft.com/office/drawing/2014/main" id="{D56F03ED-7F52-314C-A319-0659544231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7295322" y="3487454"/>
            <a:ext cx="3717235" cy="319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7052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E1FC7B4-E4A7-4452-B413-1A623E3A72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bg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3">
            <a:extLst>
              <a:ext uri="{FF2B5EF4-FFF2-40B4-BE49-F238E27FC236}">
                <a16:creationId xmlns:a16="http://schemas.microsoft.com/office/drawing/2014/main" id="{E0709AF0-24F0-4486-B189-BE6386BD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1">
            <a:extLst>
              <a:ext uri="{FF2B5EF4-FFF2-40B4-BE49-F238E27FC236}">
                <a16:creationId xmlns:a16="http://schemas.microsoft.com/office/drawing/2014/main" id="{FBE3B62F-5853-4A3C-B050-6186351A7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B60C5854-94C3-9E49-9E59-FBCE44B2D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02" y="448253"/>
            <a:ext cx="10520702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Parasiter (Protozoer)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BBFCA21-68A4-174F-9434-9D273D2F82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91807"/>
            <a:ext cx="4936067" cy="398515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En celliga organismer som Amöbor, Ciliater, Flagellater</a:t>
            </a:r>
          </a:p>
          <a:p>
            <a:r>
              <a:rPr lang="en-US" sz="2000"/>
              <a:t>Många arter. Förekommer naturligt i och på grodor.</a:t>
            </a:r>
          </a:p>
          <a:p>
            <a:r>
              <a:rPr lang="en-US" sz="2000"/>
              <a:t>Kan vara nyttiga och skadliga</a:t>
            </a:r>
          </a:p>
          <a:p>
            <a:r>
              <a:rPr lang="en-US" sz="2000"/>
              <a:t>Behandling bör ej ske om inte antalet blivit så stort att det utgör ett problem</a:t>
            </a:r>
          </a:p>
        </p:txBody>
      </p:sp>
      <p:pic>
        <p:nvPicPr>
          <p:cNvPr id="6" name="Platshållare för innehåll 5" descr="En bild som visar foto&#10;&#10;Automatiskt genererad beskrivning">
            <a:extLst>
              <a:ext uri="{FF2B5EF4-FFF2-40B4-BE49-F238E27FC236}">
                <a16:creationId xmlns:a16="http://schemas.microsoft.com/office/drawing/2014/main" id="{9534C652-4C4B-6F45-8E2A-24459E8468F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157716" y="2191807"/>
            <a:ext cx="3456006" cy="398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4972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7521DD34-C6F2-4402-9A01-962807DB6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B60C5854-94C3-9E49-9E59-FBCE44B2D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613" y="423410"/>
            <a:ext cx="5154508" cy="79087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Parasiter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(</a:t>
            </a:r>
            <a:r>
              <a:rPr lang="en-US" sz="40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Protozoer</a:t>
            </a:r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BBFCA21-68A4-174F-9434-9D273D2F82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9760" y="1379350"/>
            <a:ext cx="5154507" cy="4839336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1600" dirty="0" err="1"/>
              <a:t>Amöbor</a:t>
            </a:r>
            <a:endParaRPr lang="en-US" sz="1600" dirty="0"/>
          </a:p>
          <a:p>
            <a:pPr lvl="1"/>
            <a:r>
              <a:rPr lang="en-US" sz="1400" dirty="0"/>
              <a:t>I </a:t>
            </a:r>
            <a:r>
              <a:rPr lang="en-US" sz="1400" dirty="0" err="1"/>
              <a:t>stressade</a:t>
            </a:r>
            <a:r>
              <a:rPr lang="en-US" sz="1400" dirty="0"/>
              <a:t> </a:t>
            </a:r>
            <a:r>
              <a:rPr lang="en-US" sz="1400" dirty="0" err="1"/>
              <a:t>grodor</a:t>
            </a:r>
            <a:endParaRPr lang="en-US" sz="1400" dirty="0"/>
          </a:p>
          <a:p>
            <a:pPr lvl="1"/>
            <a:r>
              <a:rPr lang="en-US" sz="1400" dirty="0"/>
              <a:t>I </a:t>
            </a:r>
            <a:r>
              <a:rPr lang="en-US" sz="1400" dirty="0" err="1"/>
              <a:t>magen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tarmarna</a:t>
            </a:r>
            <a:endParaRPr lang="en-US" sz="1400" dirty="0"/>
          </a:p>
          <a:p>
            <a:pPr lvl="1"/>
            <a:r>
              <a:rPr lang="en-US" sz="1400" dirty="0" err="1"/>
              <a:t>Symtom</a:t>
            </a:r>
            <a:r>
              <a:rPr lang="en-US" sz="1400" dirty="0"/>
              <a:t> </a:t>
            </a:r>
            <a:r>
              <a:rPr lang="en-US" sz="1400" dirty="0" err="1"/>
              <a:t>avmagring</a:t>
            </a:r>
            <a:r>
              <a:rPr lang="en-US" sz="1400" dirty="0"/>
              <a:t>, </a:t>
            </a:r>
            <a:r>
              <a:rPr lang="en-US" sz="1400" dirty="0" err="1"/>
              <a:t>diarré</a:t>
            </a:r>
            <a:r>
              <a:rPr lang="en-US" sz="1400" dirty="0"/>
              <a:t>, </a:t>
            </a:r>
            <a:r>
              <a:rPr lang="en-US" sz="1400" dirty="0" err="1"/>
              <a:t>blod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avföring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uttorkning</a:t>
            </a:r>
            <a:endParaRPr lang="en-US" sz="1400" dirty="0"/>
          </a:p>
          <a:p>
            <a:pPr lvl="1"/>
            <a:r>
              <a:rPr lang="en-US" sz="1400" dirty="0" err="1"/>
              <a:t>Diagnos</a:t>
            </a:r>
            <a:r>
              <a:rPr lang="en-US" sz="1400" dirty="0"/>
              <a:t> via </a:t>
            </a:r>
            <a:r>
              <a:rPr lang="en-US" sz="1400" dirty="0" err="1"/>
              <a:t>mikroskopiering</a:t>
            </a:r>
            <a:r>
              <a:rPr lang="en-US" sz="1400" dirty="0"/>
              <a:t> </a:t>
            </a:r>
            <a:r>
              <a:rPr lang="en-US" sz="1400" dirty="0" err="1"/>
              <a:t>av</a:t>
            </a:r>
            <a:r>
              <a:rPr lang="en-US" sz="1400" dirty="0"/>
              <a:t> </a:t>
            </a:r>
            <a:r>
              <a:rPr lang="en-US" sz="1400" dirty="0" err="1"/>
              <a:t>avföring</a:t>
            </a:r>
            <a:endParaRPr lang="en-US" sz="1400" dirty="0"/>
          </a:p>
          <a:p>
            <a:pPr lvl="1"/>
            <a:r>
              <a:rPr lang="en-US" sz="1400" dirty="0" err="1"/>
              <a:t>Behandling</a:t>
            </a:r>
            <a:r>
              <a:rPr lang="en-US" sz="1400" dirty="0"/>
              <a:t> med bad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antiamöba</a:t>
            </a:r>
            <a:r>
              <a:rPr lang="en-US" sz="1400" dirty="0"/>
              <a:t> </a:t>
            </a:r>
            <a:r>
              <a:rPr lang="en-US" sz="1400" dirty="0" err="1"/>
              <a:t>medicin</a:t>
            </a:r>
            <a:r>
              <a:rPr lang="en-US" sz="1400" dirty="0"/>
              <a:t> </a:t>
            </a:r>
            <a:r>
              <a:rPr lang="en-US" sz="1400" dirty="0" err="1"/>
              <a:t>som</a:t>
            </a:r>
            <a:r>
              <a:rPr lang="en-US" sz="1400" dirty="0"/>
              <a:t> metronidazole. Se </a:t>
            </a:r>
            <a:r>
              <a:rPr lang="en-US" sz="1400" dirty="0" err="1"/>
              <a:t>också</a:t>
            </a:r>
            <a:r>
              <a:rPr lang="en-US" sz="1400" dirty="0"/>
              <a:t> till </a:t>
            </a:r>
            <a:r>
              <a:rPr lang="en-US" sz="1400" dirty="0" err="1"/>
              <a:t>att</a:t>
            </a:r>
            <a:r>
              <a:rPr lang="en-US" sz="1400" dirty="0"/>
              <a:t> </a:t>
            </a:r>
            <a:r>
              <a:rPr lang="en-US" sz="1400" dirty="0" err="1"/>
              <a:t>grodan</a:t>
            </a:r>
            <a:r>
              <a:rPr lang="en-US" sz="1400" dirty="0"/>
              <a:t> </a:t>
            </a:r>
            <a:r>
              <a:rPr lang="en-US" sz="1400" dirty="0" err="1"/>
              <a:t>hålls</a:t>
            </a:r>
            <a:r>
              <a:rPr lang="en-US" sz="1400" dirty="0"/>
              <a:t> </a:t>
            </a:r>
            <a:r>
              <a:rPr lang="en-US" sz="1400" dirty="0" err="1"/>
              <a:t>fuktig</a:t>
            </a:r>
            <a:endParaRPr lang="en-US" sz="1400" dirty="0"/>
          </a:p>
          <a:p>
            <a:pPr marL="0" indent="0">
              <a:buNone/>
            </a:pPr>
            <a:r>
              <a:rPr lang="en-US" sz="1600" dirty="0" err="1"/>
              <a:t>Ciliater</a:t>
            </a:r>
            <a:r>
              <a:rPr lang="en-US" sz="1600" dirty="0"/>
              <a:t> </a:t>
            </a:r>
            <a:r>
              <a:rPr lang="en-US" sz="1600" dirty="0" err="1"/>
              <a:t>och</a:t>
            </a:r>
            <a:r>
              <a:rPr lang="en-US" sz="1600" dirty="0"/>
              <a:t> </a:t>
            </a:r>
            <a:r>
              <a:rPr lang="en-US" sz="1600" dirty="0" err="1"/>
              <a:t>flagellater</a:t>
            </a:r>
            <a:endParaRPr lang="en-US" sz="1600" dirty="0"/>
          </a:p>
          <a:p>
            <a:pPr lvl="1"/>
            <a:r>
              <a:rPr lang="en-US" sz="1400" dirty="0"/>
              <a:t>Finns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tarmarna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på</a:t>
            </a:r>
            <a:r>
              <a:rPr lang="en-US" sz="1400" dirty="0"/>
              <a:t> </a:t>
            </a:r>
            <a:r>
              <a:rPr lang="en-US" sz="1400" dirty="0" err="1"/>
              <a:t>huden</a:t>
            </a:r>
            <a:endParaRPr lang="en-US" sz="1400" dirty="0"/>
          </a:p>
          <a:p>
            <a:pPr lvl="1"/>
            <a:r>
              <a:rPr lang="en-US" sz="1400" dirty="0" err="1"/>
              <a:t>Vissa</a:t>
            </a:r>
            <a:r>
              <a:rPr lang="en-US" sz="1400" dirty="0"/>
              <a:t> </a:t>
            </a:r>
            <a:r>
              <a:rPr lang="en-US" sz="1400" dirty="0" err="1"/>
              <a:t>arter</a:t>
            </a:r>
            <a:r>
              <a:rPr lang="en-US" sz="1400" dirty="0"/>
              <a:t> </a:t>
            </a:r>
            <a:r>
              <a:rPr lang="en-US" sz="1400" dirty="0" err="1"/>
              <a:t>kan</a:t>
            </a:r>
            <a:r>
              <a:rPr lang="en-US" sz="1400" dirty="0"/>
              <a:t> </a:t>
            </a:r>
            <a:r>
              <a:rPr lang="en-US" sz="1400" dirty="0" err="1"/>
              <a:t>ge</a:t>
            </a:r>
            <a:r>
              <a:rPr lang="en-US" sz="1400" dirty="0"/>
              <a:t> </a:t>
            </a:r>
            <a:r>
              <a:rPr lang="en-US" sz="1400" dirty="0" err="1"/>
              <a:t>sår</a:t>
            </a:r>
            <a:r>
              <a:rPr lang="en-US" sz="1400" dirty="0"/>
              <a:t> </a:t>
            </a:r>
            <a:r>
              <a:rPr lang="en-US" sz="1400" dirty="0" err="1"/>
              <a:t>på</a:t>
            </a:r>
            <a:r>
              <a:rPr lang="en-US" sz="1400" dirty="0"/>
              <a:t> </a:t>
            </a:r>
            <a:r>
              <a:rPr lang="en-US" sz="1400" dirty="0" err="1"/>
              <a:t>hud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gälar</a:t>
            </a:r>
            <a:r>
              <a:rPr lang="en-US" sz="1400" dirty="0"/>
              <a:t> </a:t>
            </a:r>
            <a:r>
              <a:rPr lang="en-US" sz="1400" dirty="0" err="1"/>
              <a:t>andra</a:t>
            </a:r>
            <a:r>
              <a:rPr lang="en-US" sz="1400" dirty="0"/>
              <a:t> </a:t>
            </a:r>
            <a:r>
              <a:rPr lang="en-US" sz="1400" dirty="0" err="1"/>
              <a:t>kan</a:t>
            </a:r>
            <a:r>
              <a:rPr lang="en-US" sz="1400" dirty="0"/>
              <a:t> </a:t>
            </a:r>
            <a:r>
              <a:rPr lang="en-US" sz="1400" dirty="0" err="1"/>
              <a:t>orsaka</a:t>
            </a:r>
            <a:r>
              <a:rPr lang="en-US" sz="1400" dirty="0"/>
              <a:t> </a:t>
            </a:r>
            <a:r>
              <a:rPr lang="en-US" sz="1400" dirty="0" err="1"/>
              <a:t>blodbrist</a:t>
            </a:r>
            <a:endParaRPr lang="en-US" sz="1400" dirty="0"/>
          </a:p>
          <a:p>
            <a:pPr lvl="1"/>
            <a:r>
              <a:rPr lang="en-US" sz="1400" dirty="0" err="1"/>
              <a:t>Symtom</a:t>
            </a:r>
            <a:r>
              <a:rPr lang="en-US" sz="1400" dirty="0"/>
              <a:t> </a:t>
            </a:r>
            <a:r>
              <a:rPr lang="en-US" sz="1400" dirty="0" err="1"/>
              <a:t>avmagring</a:t>
            </a:r>
            <a:r>
              <a:rPr lang="en-US" sz="1400" dirty="0"/>
              <a:t>, </a:t>
            </a:r>
            <a:r>
              <a:rPr lang="en-US" sz="1400" dirty="0" err="1"/>
              <a:t>immobilitet</a:t>
            </a:r>
            <a:r>
              <a:rPr lang="en-US" sz="1400" dirty="0"/>
              <a:t>, </a:t>
            </a:r>
            <a:r>
              <a:rPr lang="en-US" sz="1400" dirty="0" err="1"/>
              <a:t>blek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förstorad</a:t>
            </a:r>
            <a:r>
              <a:rPr lang="en-US" sz="1400" dirty="0"/>
              <a:t> </a:t>
            </a:r>
            <a:r>
              <a:rPr lang="en-US" sz="1400" dirty="0" err="1"/>
              <a:t>mjälte</a:t>
            </a:r>
            <a:endParaRPr lang="en-US" sz="1400" dirty="0"/>
          </a:p>
          <a:p>
            <a:pPr lvl="1"/>
            <a:r>
              <a:rPr lang="en-US" sz="1400" dirty="0" err="1"/>
              <a:t>Diagnos</a:t>
            </a:r>
            <a:r>
              <a:rPr lang="en-US" sz="1400" dirty="0"/>
              <a:t> </a:t>
            </a:r>
            <a:r>
              <a:rPr lang="en-US" sz="1400" dirty="0" err="1"/>
              <a:t>ställs</a:t>
            </a:r>
            <a:r>
              <a:rPr lang="en-US" sz="1400" dirty="0"/>
              <a:t> </a:t>
            </a:r>
            <a:r>
              <a:rPr lang="en-US" sz="1400" dirty="0" err="1"/>
              <a:t>från</a:t>
            </a:r>
            <a:r>
              <a:rPr lang="en-US" sz="1400" dirty="0"/>
              <a:t> </a:t>
            </a:r>
            <a:r>
              <a:rPr lang="en-US" sz="1400" dirty="0" err="1"/>
              <a:t>ett</a:t>
            </a:r>
            <a:r>
              <a:rPr lang="en-US" sz="1400" dirty="0"/>
              <a:t> </a:t>
            </a:r>
            <a:r>
              <a:rPr lang="en-US" sz="1400" dirty="0" err="1"/>
              <a:t>blodutstryk</a:t>
            </a:r>
            <a:r>
              <a:rPr lang="en-US" sz="1400" dirty="0"/>
              <a:t>, </a:t>
            </a:r>
            <a:r>
              <a:rPr lang="en-US" sz="1400" dirty="0" err="1"/>
              <a:t>hudavskrap</a:t>
            </a:r>
            <a:r>
              <a:rPr lang="en-US" sz="1400" dirty="0"/>
              <a:t>, </a:t>
            </a:r>
            <a:r>
              <a:rPr lang="en-US" sz="1400" dirty="0" err="1"/>
              <a:t>gälprov</a:t>
            </a:r>
            <a:r>
              <a:rPr lang="en-US" sz="1400" dirty="0"/>
              <a:t>, </a:t>
            </a:r>
            <a:r>
              <a:rPr lang="en-US" sz="1400" dirty="0" err="1"/>
              <a:t>avföring</a:t>
            </a:r>
            <a:r>
              <a:rPr lang="en-US" sz="1400" dirty="0"/>
              <a:t>/</a:t>
            </a:r>
            <a:r>
              <a:rPr lang="en-US" sz="1400" dirty="0" err="1"/>
              <a:t>urinprov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kloakprov</a:t>
            </a:r>
            <a:r>
              <a:rPr lang="en-US" sz="1400" dirty="0"/>
              <a:t> </a:t>
            </a:r>
            <a:r>
              <a:rPr lang="en-US" sz="1400" dirty="0" err="1"/>
              <a:t>som</a:t>
            </a:r>
            <a:r>
              <a:rPr lang="en-US" sz="1400" dirty="0"/>
              <a:t> </a:t>
            </a:r>
            <a:r>
              <a:rPr lang="en-US" sz="1400" dirty="0" err="1"/>
              <a:t>undersöks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mikroskop</a:t>
            </a:r>
            <a:endParaRPr lang="en-US" sz="1400" dirty="0"/>
          </a:p>
          <a:p>
            <a:pPr lvl="1"/>
            <a:r>
              <a:rPr lang="en-US" sz="1400" dirty="0" err="1"/>
              <a:t>Behandling</a:t>
            </a:r>
            <a:r>
              <a:rPr lang="en-US" sz="1400" dirty="0"/>
              <a:t> </a:t>
            </a:r>
            <a:r>
              <a:rPr lang="en-US" sz="1400" dirty="0" err="1"/>
              <a:t>av</a:t>
            </a:r>
            <a:r>
              <a:rPr lang="en-US" sz="1400" dirty="0"/>
              <a:t> </a:t>
            </a:r>
            <a:r>
              <a:rPr lang="en-US" sz="1400" dirty="0" err="1"/>
              <a:t>yttre</a:t>
            </a:r>
            <a:r>
              <a:rPr lang="en-US" sz="1400" dirty="0"/>
              <a:t> </a:t>
            </a:r>
            <a:r>
              <a:rPr lang="en-US" sz="1400" dirty="0" err="1"/>
              <a:t>parasiter</a:t>
            </a:r>
            <a:r>
              <a:rPr lang="en-US" sz="1400" dirty="0"/>
              <a:t> med salt </a:t>
            </a:r>
            <a:r>
              <a:rPr lang="en-US" sz="1400" dirty="0" err="1"/>
              <a:t>eller</a:t>
            </a:r>
            <a:r>
              <a:rPr lang="en-US" sz="1400" dirty="0"/>
              <a:t> formalin bad. </a:t>
            </a:r>
            <a:r>
              <a:rPr lang="en-US" sz="1400" dirty="0" err="1"/>
              <a:t>För</a:t>
            </a:r>
            <a:r>
              <a:rPr lang="en-US" sz="1400" dirty="0"/>
              <a:t> </a:t>
            </a:r>
            <a:r>
              <a:rPr lang="en-US" sz="1400" dirty="0" err="1"/>
              <a:t>inre</a:t>
            </a:r>
            <a:r>
              <a:rPr lang="en-US" sz="1400" dirty="0"/>
              <a:t> </a:t>
            </a:r>
            <a:r>
              <a:rPr lang="en-US" sz="1400" dirty="0" err="1"/>
              <a:t>parasiter</a:t>
            </a:r>
            <a:r>
              <a:rPr lang="en-US" sz="1400" dirty="0"/>
              <a:t> </a:t>
            </a:r>
            <a:r>
              <a:rPr lang="en-US" sz="1400" dirty="0" err="1"/>
              <a:t>badas</a:t>
            </a:r>
            <a:r>
              <a:rPr lang="en-US" sz="1400" dirty="0"/>
              <a:t> </a:t>
            </a:r>
            <a:r>
              <a:rPr lang="en-US" sz="1400" dirty="0" err="1"/>
              <a:t>djuren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metronidazole </a:t>
            </a:r>
            <a:r>
              <a:rPr lang="en-US" sz="1400" dirty="0" err="1"/>
              <a:t>eller</a:t>
            </a:r>
            <a:r>
              <a:rPr lang="en-US" sz="1400" dirty="0"/>
              <a:t> antimalaria </a:t>
            </a:r>
            <a:r>
              <a:rPr lang="en-US" sz="1400" dirty="0" err="1"/>
              <a:t>preparat</a:t>
            </a:r>
            <a:r>
              <a:rPr lang="en-US" sz="1400" dirty="0"/>
              <a:t>. </a:t>
            </a:r>
          </a:p>
          <a:p>
            <a:pPr lvl="1"/>
            <a:r>
              <a:rPr lang="en-US" sz="1400" dirty="0" err="1"/>
              <a:t>Tänk</a:t>
            </a:r>
            <a:r>
              <a:rPr lang="en-US" sz="1400" dirty="0"/>
              <a:t> </a:t>
            </a:r>
            <a:r>
              <a:rPr lang="en-US" sz="1400" dirty="0" err="1"/>
              <a:t>på</a:t>
            </a:r>
            <a:r>
              <a:rPr lang="en-US" sz="1400" dirty="0"/>
              <a:t> </a:t>
            </a:r>
            <a:r>
              <a:rPr lang="en-US" sz="1400" dirty="0" err="1"/>
              <a:t>miljö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vidta</a:t>
            </a:r>
            <a:r>
              <a:rPr lang="en-US" sz="1400" dirty="0"/>
              <a:t> </a:t>
            </a:r>
            <a:r>
              <a:rPr lang="en-US" sz="1400" dirty="0" err="1"/>
              <a:t>åtgärder</a:t>
            </a:r>
            <a:r>
              <a:rPr lang="en-US" sz="1400" dirty="0"/>
              <a:t> </a:t>
            </a:r>
            <a:r>
              <a:rPr lang="en-US" sz="1400" dirty="0" err="1"/>
              <a:t>så</a:t>
            </a:r>
            <a:r>
              <a:rPr lang="en-US" sz="1400" dirty="0"/>
              <a:t> </a:t>
            </a:r>
            <a:r>
              <a:rPr lang="en-US" sz="1400" dirty="0" err="1"/>
              <a:t>inte</a:t>
            </a:r>
            <a:r>
              <a:rPr lang="en-US" sz="1400" dirty="0"/>
              <a:t> </a:t>
            </a:r>
            <a:r>
              <a:rPr lang="en-US" sz="1400" dirty="0" err="1"/>
              <a:t>djuren</a:t>
            </a:r>
            <a:r>
              <a:rPr lang="en-US" sz="1400" dirty="0"/>
              <a:t> </a:t>
            </a:r>
            <a:r>
              <a:rPr lang="en-US" sz="1400" dirty="0" err="1"/>
              <a:t>löper</a:t>
            </a:r>
            <a:r>
              <a:rPr lang="en-US" sz="1400" dirty="0"/>
              <a:t> risk </a:t>
            </a:r>
            <a:r>
              <a:rPr lang="en-US" sz="1400" dirty="0" err="1"/>
              <a:t>att</a:t>
            </a:r>
            <a:r>
              <a:rPr lang="en-US" sz="1400" dirty="0"/>
              <a:t> </a:t>
            </a:r>
            <a:r>
              <a:rPr lang="en-US" sz="1400" dirty="0" err="1"/>
              <a:t>smittas</a:t>
            </a:r>
            <a:r>
              <a:rPr lang="en-US" sz="1400" dirty="0"/>
              <a:t> </a:t>
            </a:r>
            <a:r>
              <a:rPr lang="en-US" sz="1400" dirty="0" err="1"/>
              <a:t>på</a:t>
            </a:r>
            <a:r>
              <a:rPr lang="en-US" sz="1400" dirty="0"/>
              <a:t> </a:t>
            </a:r>
            <a:r>
              <a:rPr lang="en-US" sz="1400" dirty="0" err="1"/>
              <a:t>nytt</a:t>
            </a:r>
            <a:r>
              <a:rPr lang="en-US" sz="1400" dirty="0"/>
              <a:t>.</a:t>
            </a:r>
          </a:p>
        </p:txBody>
      </p:sp>
      <p:pic>
        <p:nvPicPr>
          <p:cNvPr id="10" name="Bildobjekt 9" descr="En bild som visar mögel&#10;&#10;Automatiskt genererad beskrivning">
            <a:extLst>
              <a:ext uri="{FF2B5EF4-FFF2-40B4-BE49-F238E27FC236}">
                <a16:creationId xmlns:a16="http://schemas.microsoft.com/office/drawing/2014/main" id="{C12136A0-7BEA-4C4D-BDFB-11F3C5EFE4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38" r="9248" b="-1"/>
          <a:stretch/>
        </p:blipFill>
        <p:spPr>
          <a:xfrm>
            <a:off x="6417733" y="10"/>
            <a:ext cx="3270176" cy="3933487"/>
          </a:xfrm>
          <a:prstGeom prst="rect">
            <a:avLst/>
          </a:prstGeom>
        </p:spPr>
      </p:pic>
      <p:pic>
        <p:nvPicPr>
          <p:cNvPr id="8" name="Bildobjekt 7" descr="En bild som visar djur, leddjur, bladfotingar, ryggradslösa djur&#10;&#10;Automatiskt genererad beskrivning">
            <a:extLst>
              <a:ext uri="{FF2B5EF4-FFF2-40B4-BE49-F238E27FC236}">
                <a16:creationId xmlns:a16="http://schemas.microsoft.com/office/drawing/2014/main" id="{4E45128C-C3E8-AC4C-88A1-33DDB0C507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76" r="12432" b="-1"/>
          <a:stretch/>
        </p:blipFill>
        <p:spPr>
          <a:xfrm>
            <a:off x="9782174" y="10"/>
            <a:ext cx="2409826" cy="3933486"/>
          </a:xfrm>
          <a:prstGeom prst="rect">
            <a:avLst/>
          </a:prstGeom>
        </p:spPr>
      </p:pic>
      <p:pic>
        <p:nvPicPr>
          <p:cNvPr id="6" name="Platshållare för innehåll 5" descr="En bild som visar djur&#10;&#10;Automatiskt genererad beskrivning">
            <a:extLst>
              <a:ext uri="{FF2B5EF4-FFF2-40B4-BE49-F238E27FC236}">
                <a16:creationId xmlns:a16="http://schemas.microsoft.com/office/drawing/2014/main" id="{4C214549-79AD-8E40-BCD1-D9EF6F12EF4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t="16355" r="-2" b="9779"/>
          <a:stretch/>
        </p:blipFill>
        <p:spPr>
          <a:xfrm>
            <a:off x="6417734" y="4019724"/>
            <a:ext cx="5774266" cy="283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7666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2">
            <a:extLst>
              <a:ext uri="{FF2B5EF4-FFF2-40B4-BE49-F238E27FC236}">
                <a16:creationId xmlns:a16="http://schemas.microsoft.com/office/drawing/2014/main" id="{99899462-FC16-43B0-966B-FCA263450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654295" y="478232"/>
            <a:ext cx="7034121" cy="5918673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C122FC4B-9316-2D4E-821A-544AC17B7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1053711"/>
            <a:ext cx="5638994" cy="14244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Parasiter (Metazoer)</a:t>
            </a:r>
          </a:p>
        </p:txBody>
      </p:sp>
      <p:pic>
        <p:nvPicPr>
          <p:cNvPr id="6" name="Platshållare för innehåll 5" descr="En bild som visar groda, djur&#10;&#10;Automatiskt genererad beskrivning">
            <a:extLst>
              <a:ext uri="{FF2B5EF4-FFF2-40B4-BE49-F238E27FC236}">
                <a16:creationId xmlns:a16="http://schemas.microsoft.com/office/drawing/2014/main" id="{DE211296-1AF0-B54B-A3D1-4806559D3F3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325814" y="478232"/>
            <a:ext cx="1974874" cy="2789902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AFEA932-2DF1-410C-A00A-7A1E7DBF75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30098" y="2639023"/>
            <a:ext cx="4562441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Bildobjekt 7" descr="En bild som visar dinosaurie, djur&#10;&#10;Automatiskt genererad beskrivning">
            <a:extLst>
              <a:ext uri="{FF2B5EF4-FFF2-40B4-BE49-F238E27FC236}">
                <a16:creationId xmlns:a16="http://schemas.microsoft.com/office/drawing/2014/main" id="{3A81079D-41B6-AB40-BC75-E63B09C45B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886" y="3727375"/>
            <a:ext cx="3662730" cy="2513903"/>
          </a:xfrm>
          <a:prstGeom prst="rect">
            <a:avLst/>
          </a:prstGeom>
        </p:spPr>
      </p:pic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29FFB36-24F9-3E49-A8C7-A5B0008F69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97762" y="2799889"/>
            <a:ext cx="5747187" cy="29875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>
                <a:solidFill>
                  <a:srgbClr val="FFFFFF"/>
                </a:solidFill>
              </a:rPr>
              <a:t>Fler celliga </a:t>
            </a:r>
          </a:p>
          <a:p>
            <a:r>
              <a:rPr lang="en-US" sz="2400">
                <a:solidFill>
                  <a:srgbClr val="FFFFFF"/>
                </a:solidFill>
              </a:rPr>
              <a:t>Beror ofta på mängden</a:t>
            </a:r>
          </a:p>
          <a:p>
            <a:r>
              <a:rPr lang="en-US" sz="2400">
                <a:solidFill>
                  <a:srgbClr val="FFFFFF"/>
                </a:solidFill>
              </a:rPr>
              <a:t>Värdens ålder, kondition och närvaro av andra värdar</a:t>
            </a:r>
          </a:p>
          <a:p>
            <a:r>
              <a:rPr lang="en-US" sz="2400">
                <a:solidFill>
                  <a:srgbClr val="FFFFFF"/>
                </a:solidFill>
              </a:rPr>
              <a:t>Många metazoer ex maskar och artropoder som angriper fisk kan angripa grodägg och yngel</a:t>
            </a:r>
          </a:p>
          <a:p>
            <a:pPr marL="0"/>
            <a:endParaRPr lang="en-US" sz="2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0996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 descr="En bild som visar djur, leddjur, ryggradslösa djur&#10;&#10;Automatiskt genererad beskrivning">
            <a:extLst>
              <a:ext uri="{FF2B5EF4-FFF2-40B4-BE49-F238E27FC236}">
                <a16:creationId xmlns:a16="http://schemas.microsoft.com/office/drawing/2014/main" id="{850A41B6-00F2-2C49-A5E0-1144BFCB3B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324" r="-1" b="-1"/>
          <a:stretch/>
        </p:blipFill>
        <p:spPr>
          <a:xfrm>
            <a:off x="5926240" y="10"/>
            <a:ext cx="6265758" cy="2285990"/>
          </a:xfrm>
          <a:custGeom>
            <a:avLst/>
            <a:gdLst>
              <a:gd name="connsiteX0" fmla="*/ 0 w 6265758"/>
              <a:gd name="connsiteY0" fmla="*/ 0 h 2286000"/>
              <a:gd name="connsiteX1" fmla="*/ 6265758 w 6265758"/>
              <a:gd name="connsiteY1" fmla="*/ 0 h 2286000"/>
              <a:gd name="connsiteX2" fmla="*/ 6265758 w 6265758"/>
              <a:gd name="connsiteY2" fmla="*/ 2286000 h 2286000"/>
              <a:gd name="connsiteX3" fmla="*/ 1062168 w 6265758"/>
              <a:gd name="connsiteY3" fmla="*/ 2286000 h 2286000"/>
              <a:gd name="connsiteX4" fmla="*/ 790683 w 6265758"/>
              <a:gd name="connsiteY4" fmla="*/ 1700078 h 2286000"/>
              <a:gd name="connsiteX5" fmla="*/ 787725 w 6265758"/>
              <a:gd name="connsiteY5" fmla="*/ 1700078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65758" h="2286000">
                <a:moveTo>
                  <a:pt x="0" y="0"/>
                </a:moveTo>
                <a:lnTo>
                  <a:pt x="6265758" y="0"/>
                </a:lnTo>
                <a:lnTo>
                  <a:pt x="6265758" y="2286000"/>
                </a:lnTo>
                <a:lnTo>
                  <a:pt x="1062168" y="2286000"/>
                </a:lnTo>
                <a:lnTo>
                  <a:pt x="790683" y="1700078"/>
                </a:lnTo>
                <a:lnTo>
                  <a:pt x="787725" y="1700078"/>
                </a:lnTo>
                <a:close/>
              </a:path>
            </a:pathLst>
          </a:custGeom>
        </p:spPr>
      </p:pic>
      <p:pic>
        <p:nvPicPr>
          <p:cNvPr id="6" name="Platshållare för innehåll 5" descr="En bild som visar gräs, djur, utomhus, sköldpadda&#10;&#10;Automatiskt genererad beskrivning">
            <a:extLst>
              <a:ext uri="{FF2B5EF4-FFF2-40B4-BE49-F238E27FC236}">
                <a16:creationId xmlns:a16="http://schemas.microsoft.com/office/drawing/2014/main" id="{E35B331F-912C-B748-BC0E-E86C3BACD6D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t="6817" r="3" b="19035"/>
          <a:stretch/>
        </p:blipFill>
        <p:spPr>
          <a:xfrm>
            <a:off x="6988408" y="2286000"/>
            <a:ext cx="5203590" cy="2286000"/>
          </a:xfrm>
          <a:custGeom>
            <a:avLst/>
            <a:gdLst>
              <a:gd name="connsiteX0" fmla="*/ 0 w 5203590"/>
              <a:gd name="connsiteY0" fmla="*/ 0 h 2286000"/>
              <a:gd name="connsiteX1" fmla="*/ 5203590 w 5203590"/>
              <a:gd name="connsiteY1" fmla="*/ 0 h 2286000"/>
              <a:gd name="connsiteX2" fmla="*/ 5203590 w 5203590"/>
              <a:gd name="connsiteY2" fmla="*/ 2286000 h 2286000"/>
              <a:gd name="connsiteX3" fmla="*/ 1059212 w 5203590"/>
              <a:gd name="connsiteY3" fmla="*/ 2286000 h 2286000"/>
              <a:gd name="connsiteX4" fmla="*/ 925708 w 5203590"/>
              <a:gd name="connsiteY4" fmla="*/ 1997870 h 2286000"/>
              <a:gd name="connsiteX5" fmla="*/ 925707 w 5203590"/>
              <a:gd name="connsiteY5" fmla="*/ 199787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03590" h="2286000">
                <a:moveTo>
                  <a:pt x="0" y="0"/>
                </a:moveTo>
                <a:lnTo>
                  <a:pt x="5203590" y="0"/>
                </a:lnTo>
                <a:lnTo>
                  <a:pt x="5203590" y="2286000"/>
                </a:lnTo>
                <a:lnTo>
                  <a:pt x="1059212" y="2286000"/>
                </a:lnTo>
                <a:lnTo>
                  <a:pt x="925708" y="1997870"/>
                </a:lnTo>
                <a:lnTo>
                  <a:pt x="925707" y="1997870"/>
                </a:lnTo>
                <a:close/>
              </a:path>
            </a:pathLst>
          </a:custGeom>
        </p:spPr>
      </p:pic>
      <p:pic>
        <p:nvPicPr>
          <p:cNvPr id="10" name="Bildobjekt 9" descr="En bild som visar träd&#10;&#10;Automatiskt genererad beskrivning">
            <a:extLst>
              <a:ext uri="{FF2B5EF4-FFF2-40B4-BE49-F238E27FC236}">
                <a16:creationId xmlns:a16="http://schemas.microsoft.com/office/drawing/2014/main" id="{BE748B19-6729-B144-B06A-566E9CA0DA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1561" b="24835"/>
          <a:stretch/>
        </p:blipFill>
        <p:spPr>
          <a:xfrm>
            <a:off x="8047618" y="4572000"/>
            <a:ext cx="4144382" cy="2286000"/>
          </a:xfrm>
          <a:custGeom>
            <a:avLst/>
            <a:gdLst>
              <a:gd name="connsiteX0" fmla="*/ 0 w 4144382"/>
              <a:gd name="connsiteY0" fmla="*/ 0 h 2286000"/>
              <a:gd name="connsiteX1" fmla="*/ 4144382 w 4144382"/>
              <a:gd name="connsiteY1" fmla="*/ 0 h 2286000"/>
              <a:gd name="connsiteX2" fmla="*/ 4144382 w 4144382"/>
              <a:gd name="connsiteY2" fmla="*/ 2286000 h 2286000"/>
              <a:gd name="connsiteX3" fmla="*/ 1054581 w 4144382"/>
              <a:gd name="connsiteY3" fmla="*/ 2286000 h 2286000"/>
              <a:gd name="connsiteX4" fmla="*/ 1054581 w 4144382"/>
              <a:gd name="connsiteY4" fmla="*/ 2285999 h 2286000"/>
              <a:gd name="connsiteX5" fmla="*/ 1059211 w 4144382"/>
              <a:gd name="connsiteY5" fmla="*/ 2285999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44382" h="2286000">
                <a:moveTo>
                  <a:pt x="0" y="0"/>
                </a:moveTo>
                <a:lnTo>
                  <a:pt x="4144382" y="0"/>
                </a:lnTo>
                <a:lnTo>
                  <a:pt x="4144382" y="2286000"/>
                </a:lnTo>
                <a:lnTo>
                  <a:pt x="1054581" y="2286000"/>
                </a:lnTo>
                <a:lnTo>
                  <a:pt x="1054581" y="2285999"/>
                </a:lnTo>
                <a:lnTo>
                  <a:pt x="1059211" y="2285999"/>
                </a:lnTo>
                <a:close/>
              </a:path>
            </a:pathLst>
          </a:custGeom>
        </p:spPr>
      </p:pic>
      <p:sp>
        <p:nvSpPr>
          <p:cNvPr id="17" name="Freeform 16">
            <a:extLst>
              <a:ext uri="{FF2B5EF4-FFF2-40B4-BE49-F238E27FC236}">
                <a16:creationId xmlns:a16="http://schemas.microsoft.com/office/drawing/2014/main" id="{98BA90CC-0056-473E-80AE-8CB0EE6AC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590203" cy="6858000"/>
          </a:xfrm>
          <a:custGeom>
            <a:avLst/>
            <a:gdLst>
              <a:gd name="connsiteX0" fmla="*/ 0 w 9590203"/>
              <a:gd name="connsiteY0" fmla="*/ 0 h 6858000"/>
              <a:gd name="connsiteX1" fmla="*/ 6414049 w 9590203"/>
              <a:gd name="connsiteY1" fmla="*/ 0 h 6858000"/>
              <a:gd name="connsiteX2" fmla="*/ 9590203 w 9590203"/>
              <a:gd name="connsiteY2" fmla="*/ 6858000 h 6858000"/>
              <a:gd name="connsiteX3" fmla="*/ 0 w 959020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590203" h="6858000">
                <a:moveTo>
                  <a:pt x="0" y="0"/>
                </a:moveTo>
                <a:lnTo>
                  <a:pt x="6414049" y="0"/>
                </a:lnTo>
                <a:lnTo>
                  <a:pt x="959020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C122FC4B-9316-2D4E-821A-544AC17B7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91125" cy="682279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Parasiter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(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Metazoer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29FFB36-24F9-3E49-A8C7-A5B0008F69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047405"/>
            <a:ext cx="5712229" cy="525364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1800" dirty="0" err="1"/>
              <a:t>Helminter</a:t>
            </a:r>
            <a:r>
              <a:rPr lang="en-US" sz="1800" dirty="0"/>
              <a:t> (</a:t>
            </a:r>
            <a:r>
              <a:rPr lang="en-US" sz="1800" dirty="0" err="1"/>
              <a:t>Maskar</a:t>
            </a:r>
            <a:r>
              <a:rPr lang="en-US" sz="1800" dirty="0"/>
              <a:t>)</a:t>
            </a:r>
          </a:p>
          <a:p>
            <a:pPr lvl="1"/>
            <a:r>
              <a:rPr lang="en-US" sz="1600" dirty="0" err="1"/>
              <a:t>Trematoder</a:t>
            </a:r>
            <a:r>
              <a:rPr lang="en-US" sz="1600" dirty="0"/>
              <a:t> </a:t>
            </a:r>
            <a:r>
              <a:rPr lang="en-US" sz="1600" dirty="0" err="1"/>
              <a:t>använder</a:t>
            </a:r>
            <a:r>
              <a:rPr lang="en-US" sz="1600" dirty="0"/>
              <a:t> </a:t>
            </a:r>
            <a:r>
              <a:rPr lang="en-US" sz="1600" dirty="0" err="1"/>
              <a:t>amfibier</a:t>
            </a:r>
            <a:r>
              <a:rPr lang="en-US" sz="1600" dirty="0"/>
              <a:t> </a:t>
            </a:r>
            <a:r>
              <a:rPr lang="en-US" sz="1600" dirty="0" err="1"/>
              <a:t>som</a:t>
            </a:r>
            <a:r>
              <a:rPr lang="en-US" sz="1600" dirty="0"/>
              <a:t> </a:t>
            </a:r>
            <a:r>
              <a:rPr lang="en-US" sz="1600" dirty="0" err="1"/>
              <a:t>värd</a:t>
            </a:r>
            <a:r>
              <a:rPr lang="en-US" sz="1600" dirty="0"/>
              <a:t>. </a:t>
            </a:r>
          </a:p>
          <a:p>
            <a:pPr lvl="2"/>
            <a:r>
              <a:rPr lang="en-US" sz="1600" i="1" dirty="0" err="1"/>
              <a:t>Ribeiroia</a:t>
            </a:r>
            <a:r>
              <a:rPr lang="en-US" sz="1600" dirty="0"/>
              <a:t> </a:t>
            </a:r>
            <a:r>
              <a:rPr lang="en-US" sz="1600" dirty="0" err="1"/>
              <a:t>kan</a:t>
            </a:r>
            <a:r>
              <a:rPr lang="en-US" sz="1600" dirty="0"/>
              <a:t> </a:t>
            </a:r>
            <a:r>
              <a:rPr lang="en-US" sz="1600" dirty="0" err="1"/>
              <a:t>skada</a:t>
            </a:r>
            <a:r>
              <a:rPr lang="en-US" sz="1600" dirty="0"/>
              <a:t> </a:t>
            </a:r>
            <a:r>
              <a:rPr lang="en-US" sz="1600" dirty="0" err="1"/>
              <a:t>utvecklingen</a:t>
            </a:r>
            <a:r>
              <a:rPr lang="en-US" sz="1600" dirty="0"/>
              <a:t> hos </a:t>
            </a:r>
            <a:r>
              <a:rPr lang="en-US" sz="1600" dirty="0" err="1"/>
              <a:t>grodynglets</a:t>
            </a:r>
            <a:r>
              <a:rPr lang="en-US" sz="1600" dirty="0"/>
              <a:t> ben </a:t>
            </a:r>
            <a:r>
              <a:rPr lang="en-US" sz="1600" dirty="0" err="1"/>
              <a:t>som</a:t>
            </a:r>
            <a:r>
              <a:rPr lang="en-US" sz="1600" dirty="0"/>
              <a:t> </a:t>
            </a:r>
            <a:r>
              <a:rPr lang="en-US" sz="1600" dirty="0" err="1"/>
              <a:t>resulterar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missbildningar</a:t>
            </a:r>
            <a:r>
              <a:rPr lang="en-US" sz="1600" dirty="0"/>
              <a:t> </a:t>
            </a:r>
            <a:r>
              <a:rPr lang="en-US" sz="1600" dirty="0" err="1"/>
              <a:t>efter</a:t>
            </a:r>
            <a:r>
              <a:rPr lang="en-US" sz="1600" dirty="0"/>
              <a:t> </a:t>
            </a:r>
            <a:r>
              <a:rPr lang="en-US" sz="1600" dirty="0" err="1"/>
              <a:t>metamorfosen</a:t>
            </a:r>
            <a:r>
              <a:rPr lang="en-US" sz="1600" dirty="0"/>
              <a:t>.</a:t>
            </a:r>
          </a:p>
          <a:p>
            <a:pPr lvl="2"/>
            <a:r>
              <a:rPr lang="en-US" sz="1600" i="1" dirty="0" err="1"/>
              <a:t>Clinostomun</a:t>
            </a:r>
            <a:r>
              <a:rPr lang="en-US" sz="1600" dirty="0"/>
              <a:t> </a:t>
            </a:r>
            <a:r>
              <a:rPr lang="en-US" sz="1600" dirty="0" err="1"/>
              <a:t>ger</a:t>
            </a:r>
            <a:r>
              <a:rPr lang="en-US" sz="1600" dirty="0"/>
              <a:t> </a:t>
            </a:r>
            <a:r>
              <a:rPr lang="en-US" sz="1600" dirty="0" err="1"/>
              <a:t>synliga</a:t>
            </a:r>
            <a:r>
              <a:rPr lang="en-US" sz="1600" dirty="0"/>
              <a:t> </a:t>
            </a:r>
            <a:r>
              <a:rPr lang="en-US" sz="1600" dirty="0" err="1"/>
              <a:t>gula</a:t>
            </a:r>
            <a:r>
              <a:rPr lang="en-US" sz="1600" dirty="0"/>
              <a:t> </a:t>
            </a:r>
            <a:r>
              <a:rPr lang="en-US" sz="1600" dirty="0" err="1"/>
              <a:t>klumpar</a:t>
            </a:r>
            <a:r>
              <a:rPr lang="en-US" sz="1600" dirty="0"/>
              <a:t> under </a:t>
            </a:r>
            <a:r>
              <a:rPr lang="en-US" sz="1600" dirty="0" err="1"/>
              <a:t>huden</a:t>
            </a:r>
            <a:r>
              <a:rPr lang="en-US" sz="1600" dirty="0"/>
              <a:t>. </a:t>
            </a:r>
            <a:r>
              <a:rPr lang="en-US" sz="1600" dirty="0" err="1"/>
              <a:t>Behandling</a:t>
            </a:r>
            <a:r>
              <a:rPr lang="en-US" sz="1600" dirty="0"/>
              <a:t> </a:t>
            </a:r>
            <a:r>
              <a:rPr lang="en-US" sz="1600" dirty="0" err="1"/>
              <a:t>är</a:t>
            </a:r>
            <a:r>
              <a:rPr lang="en-US" sz="1600" dirty="0"/>
              <a:t> </a:t>
            </a:r>
            <a:r>
              <a:rPr lang="en-US" sz="1600" dirty="0" err="1"/>
              <a:t>svår</a:t>
            </a:r>
            <a:r>
              <a:rPr lang="en-US" sz="1600" dirty="0"/>
              <a:t> men </a:t>
            </a:r>
            <a:r>
              <a:rPr lang="en-US" sz="1600" dirty="0" err="1"/>
              <a:t>kan</a:t>
            </a:r>
            <a:r>
              <a:rPr lang="en-US" sz="1600" dirty="0"/>
              <a:t> </a:t>
            </a:r>
            <a:r>
              <a:rPr lang="en-US" sz="1600" dirty="0" err="1"/>
              <a:t>försöka</a:t>
            </a:r>
            <a:r>
              <a:rPr lang="en-US" sz="1600" dirty="0"/>
              <a:t> med ”praziquantel”. Tips </a:t>
            </a:r>
            <a:r>
              <a:rPr lang="en-US" sz="1600" dirty="0" err="1"/>
              <a:t>är</a:t>
            </a:r>
            <a:r>
              <a:rPr lang="en-US" sz="1600" dirty="0"/>
              <a:t> </a:t>
            </a:r>
            <a:r>
              <a:rPr lang="en-US" sz="1600" dirty="0" err="1"/>
              <a:t>att</a:t>
            </a:r>
            <a:r>
              <a:rPr lang="en-US" sz="1600" dirty="0"/>
              <a:t> </a:t>
            </a:r>
            <a:r>
              <a:rPr lang="en-US" sz="1600" dirty="0" err="1"/>
              <a:t>avlägsna</a:t>
            </a:r>
            <a:r>
              <a:rPr lang="en-US" sz="1600" dirty="0"/>
              <a:t> </a:t>
            </a:r>
            <a:r>
              <a:rPr lang="en-US" sz="1600" dirty="0" err="1"/>
              <a:t>alla</a:t>
            </a:r>
            <a:r>
              <a:rPr lang="en-US" sz="1600" dirty="0"/>
              <a:t> </a:t>
            </a:r>
            <a:r>
              <a:rPr lang="en-US" sz="1600" dirty="0" err="1"/>
              <a:t>akvatiska</a:t>
            </a:r>
            <a:r>
              <a:rPr lang="en-US" sz="1600" dirty="0"/>
              <a:t> </a:t>
            </a:r>
            <a:r>
              <a:rPr lang="en-US" sz="1600" dirty="0" err="1"/>
              <a:t>sniglar</a:t>
            </a:r>
            <a:r>
              <a:rPr lang="en-US" sz="1600" dirty="0"/>
              <a:t> </a:t>
            </a:r>
            <a:r>
              <a:rPr lang="en-US" sz="1600" dirty="0" err="1"/>
              <a:t>som</a:t>
            </a:r>
            <a:r>
              <a:rPr lang="en-US" sz="1600" dirty="0"/>
              <a:t> </a:t>
            </a:r>
            <a:r>
              <a:rPr lang="en-US" sz="1600" dirty="0" err="1"/>
              <a:t>fungerar</a:t>
            </a:r>
            <a:r>
              <a:rPr lang="en-US" sz="1600" dirty="0"/>
              <a:t> </a:t>
            </a:r>
            <a:r>
              <a:rPr lang="en-US" sz="1600" dirty="0" err="1"/>
              <a:t>som</a:t>
            </a:r>
            <a:r>
              <a:rPr lang="en-US" sz="1600" dirty="0"/>
              <a:t> </a:t>
            </a:r>
            <a:r>
              <a:rPr lang="en-US" sz="1600" dirty="0" err="1"/>
              <a:t>primär</a:t>
            </a:r>
            <a:r>
              <a:rPr lang="en-US" sz="1600" dirty="0"/>
              <a:t> </a:t>
            </a:r>
            <a:r>
              <a:rPr lang="en-US" sz="1600" dirty="0" err="1"/>
              <a:t>värdar</a:t>
            </a:r>
            <a:r>
              <a:rPr lang="en-US" sz="1600" dirty="0"/>
              <a:t>.</a:t>
            </a:r>
          </a:p>
          <a:p>
            <a:pPr lvl="2"/>
            <a:r>
              <a:rPr lang="en-US" sz="1600" dirty="0" err="1"/>
              <a:t>Nematoder</a:t>
            </a:r>
            <a:r>
              <a:rPr lang="en-US" sz="1600" dirty="0"/>
              <a:t> (</a:t>
            </a:r>
            <a:r>
              <a:rPr lang="en-US" sz="1600" dirty="0" err="1"/>
              <a:t>rundmaskar</a:t>
            </a:r>
            <a:r>
              <a:rPr lang="en-US" sz="1600" dirty="0"/>
              <a:t>) </a:t>
            </a:r>
            <a:r>
              <a:rPr lang="en-US" sz="1600" dirty="0" err="1"/>
              <a:t>kan</a:t>
            </a:r>
            <a:r>
              <a:rPr lang="en-US" sz="1600" dirty="0"/>
              <a:t> </a:t>
            </a:r>
            <a:r>
              <a:rPr lang="en-US" sz="1600" dirty="0" err="1"/>
              <a:t>orsaka</a:t>
            </a:r>
            <a:r>
              <a:rPr lang="en-US" sz="1600" dirty="0"/>
              <a:t> </a:t>
            </a:r>
            <a:r>
              <a:rPr lang="en-US" sz="1600" dirty="0" err="1"/>
              <a:t>skador</a:t>
            </a:r>
            <a:r>
              <a:rPr lang="en-US" sz="1600" dirty="0"/>
              <a:t> </a:t>
            </a:r>
            <a:r>
              <a:rPr lang="en-US" sz="1600" dirty="0" err="1"/>
              <a:t>på</a:t>
            </a:r>
            <a:r>
              <a:rPr lang="en-US" sz="1600" dirty="0"/>
              <a:t> </a:t>
            </a:r>
            <a:r>
              <a:rPr lang="en-US" sz="1600" dirty="0" err="1"/>
              <a:t>lungor</a:t>
            </a:r>
            <a:r>
              <a:rPr lang="en-US" sz="1600" dirty="0"/>
              <a:t> </a:t>
            </a:r>
            <a:r>
              <a:rPr lang="en-US" sz="1600" dirty="0" err="1"/>
              <a:t>och</a:t>
            </a:r>
            <a:r>
              <a:rPr lang="en-US" sz="1600" dirty="0"/>
              <a:t> organ om </a:t>
            </a:r>
            <a:r>
              <a:rPr lang="en-US" sz="1600" dirty="0" err="1"/>
              <a:t>det</a:t>
            </a:r>
            <a:r>
              <a:rPr lang="en-US" sz="1600" dirty="0"/>
              <a:t> </a:t>
            </a:r>
            <a:r>
              <a:rPr lang="en-US" sz="1600" dirty="0" err="1"/>
              <a:t>är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stort</a:t>
            </a:r>
            <a:r>
              <a:rPr lang="en-US" sz="1600" dirty="0"/>
              <a:t> </a:t>
            </a:r>
            <a:r>
              <a:rPr lang="en-US" sz="1600" dirty="0" err="1"/>
              <a:t>antal</a:t>
            </a:r>
            <a:r>
              <a:rPr lang="en-US" sz="1600" dirty="0"/>
              <a:t>. </a:t>
            </a:r>
            <a:r>
              <a:rPr lang="en-US" sz="1600" dirty="0" err="1"/>
              <a:t>Behandling</a:t>
            </a:r>
            <a:r>
              <a:rPr lang="en-US" sz="1600" dirty="0"/>
              <a:t> </a:t>
            </a:r>
            <a:r>
              <a:rPr lang="en-US" sz="1600" dirty="0" err="1"/>
              <a:t>kan</a:t>
            </a:r>
            <a:r>
              <a:rPr lang="en-US" sz="1600" dirty="0"/>
              <a:t> </a:t>
            </a:r>
            <a:r>
              <a:rPr lang="en-US" sz="1600" dirty="0" err="1"/>
              <a:t>ske</a:t>
            </a:r>
            <a:r>
              <a:rPr lang="en-US" sz="1600" dirty="0"/>
              <a:t> med </a:t>
            </a:r>
            <a:r>
              <a:rPr lang="en-US" sz="1600" dirty="0" err="1"/>
              <a:t>avmaskningsmedel</a:t>
            </a:r>
            <a:r>
              <a:rPr lang="en-US" sz="1600" dirty="0"/>
              <a:t>.</a:t>
            </a:r>
          </a:p>
          <a:p>
            <a:pPr lvl="2"/>
            <a:r>
              <a:rPr lang="en-US" sz="1600" i="1" dirty="0" err="1"/>
              <a:t>Pseudocapillaroides</a:t>
            </a:r>
            <a:r>
              <a:rPr lang="en-US" sz="1600" i="1" dirty="0"/>
              <a:t> </a:t>
            </a:r>
            <a:r>
              <a:rPr lang="en-US" sz="1600" i="1" dirty="0" err="1"/>
              <a:t>xenopi</a:t>
            </a:r>
            <a:r>
              <a:rPr lang="en-US" sz="1600" i="1" dirty="0"/>
              <a:t>, </a:t>
            </a:r>
            <a:r>
              <a:rPr lang="en-US" sz="1600" i="1" dirty="0" err="1"/>
              <a:t>aggressiv</a:t>
            </a:r>
            <a:r>
              <a:rPr lang="en-US" sz="1600" i="1" dirty="0"/>
              <a:t> </a:t>
            </a:r>
            <a:r>
              <a:rPr lang="en-US" sz="1600" i="1" dirty="0" err="1"/>
              <a:t>och</a:t>
            </a:r>
            <a:r>
              <a:rPr lang="en-US" sz="1600" i="1" dirty="0"/>
              <a:t> </a:t>
            </a:r>
            <a:r>
              <a:rPr lang="en-US" sz="1600" i="1" dirty="0" err="1"/>
              <a:t>livshotande</a:t>
            </a:r>
            <a:r>
              <a:rPr lang="en-US" sz="1600" i="1" dirty="0"/>
              <a:t>. </a:t>
            </a:r>
            <a:r>
              <a:rPr lang="en-US" sz="1600" i="1" dirty="0" err="1"/>
              <a:t>Symtom</a:t>
            </a:r>
            <a:r>
              <a:rPr lang="en-US" sz="1600" i="1" dirty="0"/>
              <a:t> </a:t>
            </a:r>
            <a:r>
              <a:rPr lang="en-US" sz="1600" i="1" dirty="0" err="1"/>
              <a:t>immobilitet</a:t>
            </a:r>
            <a:r>
              <a:rPr lang="en-US" sz="1600" i="1" dirty="0"/>
              <a:t>, </a:t>
            </a:r>
            <a:r>
              <a:rPr lang="en-US" sz="1600" i="1" dirty="0" err="1"/>
              <a:t>rodnad</a:t>
            </a:r>
            <a:r>
              <a:rPr lang="en-US" sz="1600" i="1" dirty="0"/>
              <a:t>, </a:t>
            </a:r>
            <a:r>
              <a:rPr lang="en-US" sz="1600" i="1" dirty="0" err="1"/>
              <a:t>hudavfall</a:t>
            </a:r>
            <a:r>
              <a:rPr lang="en-US" sz="1600" i="1" dirty="0"/>
              <a:t>, </a:t>
            </a:r>
            <a:r>
              <a:rPr lang="en-US" sz="1600" i="1" dirty="0" err="1"/>
              <a:t>sår</a:t>
            </a:r>
            <a:r>
              <a:rPr lang="en-US" sz="1600" i="1" dirty="0"/>
              <a:t> </a:t>
            </a:r>
            <a:r>
              <a:rPr lang="en-US" sz="1600" i="1" dirty="0" err="1"/>
              <a:t>och</a:t>
            </a:r>
            <a:r>
              <a:rPr lang="en-US" sz="1600" i="1" dirty="0"/>
              <a:t> </a:t>
            </a:r>
            <a:r>
              <a:rPr lang="en-US" sz="1600" i="1" dirty="0" err="1"/>
              <a:t>hål</a:t>
            </a:r>
            <a:r>
              <a:rPr lang="en-US" sz="1600" i="1" dirty="0"/>
              <a:t> </a:t>
            </a:r>
            <a:r>
              <a:rPr lang="en-US" sz="1600" i="1" dirty="0" err="1"/>
              <a:t>i</a:t>
            </a:r>
            <a:r>
              <a:rPr lang="en-US" sz="1600" i="1" dirty="0"/>
              <a:t> </a:t>
            </a:r>
            <a:r>
              <a:rPr lang="en-US" sz="1600" i="1" dirty="0" err="1"/>
              <a:t>ytterhuden</a:t>
            </a:r>
            <a:r>
              <a:rPr lang="en-US" sz="1600" i="1" dirty="0"/>
              <a:t> </a:t>
            </a:r>
            <a:r>
              <a:rPr lang="en-US" sz="1600" i="1" dirty="0" err="1"/>
              <a:t>där</a:t>
            </a:r>
            <a:r>
              <a:rPr lang="en-US" sz="1600" i="1" dirty="0"/>
              <a:t> </a:t>
            </a:r>
            <a:r>
              <a:rPr lang="en-US" sz="1600" i="1" dirty="0" err="1"/>
              <a:t>adulta</a:t>
            </a:r>
            <a:r>
              <a:rPr lang="en-US" sz="1600" i="1" dirty="0"/>
              <a:t> </a:t>
            </a:r>
            <a:r>
              <a:rPr lang="en-US" sz="1600" i="1" dirty="0" err="1"/>
              <a:t>parasiter</a:t>
            </a:r>
            <a:r>
              <a:rPr lang="en-US" sz="1600" i="1" dirty="0"/>
              <a:t> lever. </a:t>
            </a:r>
            <a:r>
              <a:rPr lang="en-US" sz="1600" i="1" dirty="0" err="1"/>
              <a:t>För</a:t>
            </a:r>
            <a:r>
              <a:rPr lang="en-US" sz="1600" i="1" dirty="0"/>
              <a:t> </a:t>
            </a:r>
            <a:r>
              <a:rPr lang="en-US" sz="1600" i="1" dirty="0" err="1"/>
              <a:t>säker</a:t>
            </a:r>
            <a:r>
              <a:rPr lang="en-US" sz="1600" i="1" dirty="0"/>
              <a:t> </a:t>
            </a:r>
            <a:r>
              <a:rPr lang="en-US" sz="1600" i="1" dirty="0" err="1"/>
              <a:t>diagnos</a:t>
            </a:r>
            <a:r>
              <a:rPr lang="en-US" sz="1600" i="1" dirty="0"/>
              <a:t> </a:t>
            </a:r>
            <a:r>
              <a:rPr lang="en-US" sz="1600" i="1" dirty="0" err="1"/>
              <a:t>krävs</a:t>
            </a:r>
            <a:r>
              <a:rPr lang="en-US" sz="1600" i="1" dirty="0"/>
              <a:t> </a:t>
            </a:r>
            <a:r>
              <a:rPr lang="en-US" sz="1600" i="1" dirty="0" err="1"/>
              <a:t>mikroskop</a:t>
            </a:r>
            <a:r>
              <a:rPr lang="en-US" sz="1600" i="1" dirty="0"/>
              <a:t> </a:t>
            </a:r>
            <a:r>
              <a:rPr lang="en-US" sz="1600" i="1" dirty="0" err="1"/>
              <a:t>för</a:t>
            </a:r>
            <a:r>
              <a:rPr lang="en-US" sz="1600" i="1" dirty="0"/>
              <a:t> </a:t>
            </a:r>
            <a:r>
              <a:rPr lang="en-US" sz="1600" i="1" dirty="0" err="1"/>
              <a:t>undersökning</a:t>
            </a:r>
            <a:r>
              <a:rPr lang="en-US" sz="1600" i="1" dirty="0"/>
              <a:t> </a:t>
            </a:r>
            <a:r>
              <a:rPr lang="en-US" sz="1600" i="1" dirty="0" err="1"/>
              <a:t>av</a:t>
            </a:r>
            <a:r>
              <a:rPr lang="en-US" sz="1600" i="1" dirty="0"/>
              <a:t> </a:t>
            </a:r>
            <a:r>
              <a:rPr lang="en-US" sz="1600" i="1" dirty="0" err="1"/>
              <a:t>hudprover</a:t>
            </a:r>
            <a:r>
              <a:rPr lang="en-US" sz="1600" i="1" dirty="0"/>
              <a:t>, </a:t>
            </a:r>
            <a:r>
              <a:rPr lang="en-US" sz="1600" i="1" dirty="0" err="1"/>
              <a:t>avföringsprover</a:t>
            </a:r>
            <a:r>
              <a:rPr lang="en-US" sz="1600" i="1" dirty="0"/>
              <a:t> mm. </a:t>
            </a:r>
            <a:r>
              <a:rPr lang="en-US" sz="1600" i="1" dirty="0" err="1"/>
              <a:t>Behandling</a:t>
            </a:r>
            <a:r>
              <a:rPr lang="en-US" sz="1600" i="1" dirty="0"/>
              <a:t> </a:t>
            </a:r>
            <a:r>
              <a:rPr lang="en-US" sz="1600" i="1" dirty="0" err="1"/>
              <a:t>sker</a:t>
            </a:r>
            <a:r>
              <a:rPr lang="en-US" sz="1600" i="1" dirty="0"/>
              <a:t> med diverse </a:t>
            </a:r>
            <a:r>
              <a:rPr lang="en-US" sz="1600" i="1" dirty="0" err="1"/>
              <a:t>avmaskningsmedel</a:t>
            </a:r>
            <a:r>
              <a:rPr lang="en-US" sz="1600" i="1" dirty="0"/>
              <a:t> </a:t>
            </a:r>
            <a:r>
              <a:rPr lang="en-US" sz="1600" i="1" dirty="0" err="1"/>
              <a:t>så</a:t>
            </a:r>
            <a:r>
              <a:rPr lang="en-US" sz="1600" i="1" dirty="0"/>
              <a:t> </a:t>
            </a:r>
            <a:r>
              <a:rPr lang="en-US" sz="1600" i="1" dirty="0" err="1"/>
              <a:t>som</a:t>
            </a:r>
            <a:r>
              <a:rPr lang="en-US" sz="1600" i="1" dirty="0"/>
              <a:t> fenbendazole, levamisole, thiabendazole </a:t>
            </a:r>
            <a:r>
              <a:rPr lang="en-US" sz="1600" i="1" dirty="0" err="1"/>
              <a:t>och</a:t>
            </a:r>
            <a:r>
              <a:rPr lang="en-US" sz="1600" i="1" dirty="0"/>
              <a:t> ivermectin. </a:t>
            </a:r>
            <a:r>
              <a:rPr lang="en-US" sz="1600" i="1" dirty="0" err="1"/>
              <a:t>Sannering</a:t>
            </a:r>
            <a:r>
              <a:rPr lang="en-US" sz="1600" i="1" dirty="0"/>
              <a:t> </a:t>
            </a:r>
            <a:r>
              <a:rPr lang="en-US" sz="1600" i="1" dirty="0" err="1"/>
              <a:t>av</a:t>
            </a:r>
            <a:r>
              <a:rPr lang="en-US" sz="1600" i="1" dirty="0"/>
              <a:t> </a:t>
            </a:r>
            <a:r>
              <a:rPr lang="en-US" sz="1600" i="1" dirty="0" err="1"/>
              <a:t>levnadsmiljön</a:t>
            </a:r>
            <a:r>
              <a:rPr lang="en-US" sz="1600" i="1" dirty="0"/>
              <a:t> </a:t>
            </a:r>
            <a:r>
              <a:rPr lang="en-US" sz="1600" i="1" dirty="0" err="1"/>
              <a:t>skall</a:t>
            </a:r>
            <a:r>
              <a:rPr lang="en-US" sz="1600" i="1" dirty="0"/>
              <a:t> </a:t>
            </a:r>
            <a:r>
              <a:rPr lang="en-US" sz="1600" i="1" dirty="0" err="1"/>
              <a:t>göras</a:t>
            </a:r>
            <a:r>
              <a:rPr lang="en-US" sz="1600" i="1" dirty="0"/>
              <a:t>.</a:t>
            </a:r>
          </a:p>
          <a:p>
            <a:pPr lvl="2"/>
            <a:r>
              <a:rPr lang="en-US" sz="1600" i="1" dirty="0" err="1"/>
              <a:t>Binikemask</a:t>
            </a:r>
            <a:r>
              <a:rPr lang="en-US" sz="1600" i="1" dirty="0"/>
              <a:t>. </a:t>
            </a:r>
            <a:r>
              <a:rPr lang="en-US" sz="1600" i="1" dirty="0" err="1"/>
              <a:t>Diagnos</a:t>
            </a:r>
            <a:r>
              <a:rPr lang="en-US" sz="1600" i="1" dirty="0"/>
              <a:t> </a:t>
            </a:r>
            <a:r>
              <a:rPr lang="en-US" sz="1600" i="1" dirty="0" err="1"/>
              <a:t>från</a:t>
            </a:r>
            <a:r>
              <a:rPr lang="en-US" sz="1600" i="1" dirty="0"/>
              <a:t> </a:t>
            </a:r>
            <a:r>
              <a:rPr lang="en-US" sz="1600" i="1" dirty="0" err="1"/>
              <a:t>avföringsprov</a:t>
            </a:r>
            <a:r>
              <a:rPr lang="en-US" sz="1600" i="1" dirty="0"/>
              <a:t>. </a:t>
            </a:r>
            <a:r>
              <a:rPr lang="en-US" sz="1600" i="1" dirty="0" err="1"/>
              <a:t>Behandling</a:t>
            </a:r>
            <a:r>
              <a:rPr lang="en-US" sz="1600" i="1" dirty="0"/>
              <a:t> praziquantel</a:t>
            </a:r>
          </a:p>
        </p:txBody>
      </p:sp>
    </p:spTree>
    <p:extLst>
      <p:ext uri="{BB962C8B-B14F-4D97-AF65-F5344CB8AC3E}">
        <p14:creationId xmlns:p14="http://schemas.microsoft.com/office/powerpoint/2010/main" val="10739716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6">
            <a:extLst>
              <a:ext uri="{FF2B5EF4-FFF2-40B4-BE49-F238E27FC236}">
                <a16:creationId xmlns:a16="http://schemas.microsoft.com/office/drawing/2014/main" id="{A6792F05-2FD4-4F18-815E-15391E8B4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C122FC4B-9316-2D4E-821A-544AC17B7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189" y="187258"/>
            <a:ext cx="5196840" cy="115295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Parasiter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(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Metazoer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29FFB36-24F9-3E49-A8C7-A5B0008F69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9190" y="1213659"/>
            <a:ext cx="6106576" cy="496330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dirty="0" err="1"/>
              <a:t>Artropoder</a:t>
            </a:r>
            <a:r>
              <a:rPr lang="en-US" sz="2000" dirty="0"/>
              <a:t> (</a:t>
            </a:r>
            <a:r>
              <a:rPr lang="en-US" sz="2000" dirty="0" err="1"/>
              <a:t>Leddjur</a:t>
            </a:r>
            <a:r>
              <a:rPr lang="en-US" sz="2000" dirty="0"/>
              <a:t>)</a:t>
            </a:r>
          </a:p>
          <a:p>
            <a:pPr lvl="1"/>
            <a:r>
              <a:rPr lang="en-US" sz="1800" dirty="0"/>
              <a:t>Under </a:t>
            </a:r>
            <a:r>
              <a:rPr lang="en-US" sz="1800" dirty="0" err="1"/>
              <a:t>akvatiskafasen</a:t>
            </a:r>
            <a:r>
              <a:rPr lang="en-US" sz="1800" dirty="0"/>
              <a:t> </a:t>
            </a:r>
            <a:r>
              <a:rPr lang="en-US" sz="1800" dirty="0" err="1"/>
              <a:t>kan</a:t>
            </a:r>
            <a:r>
              <a:rPr lang="en-US" sz="1800" dirty="0"/>
              <a:t> </a:t>
            </a:r>
            <a:r>
              <a:rPr lang="en-US" sz="1800" dirty="0" err="1"/>
              <a:t>amfibier</a:t>
            </a:r>
            <a:r>
              <a:rPr lang="en-US" sz="1800" dirty="0"/>
              <a:t> </a:t>
            </a:r>
            <a:r>
              <a:rPr lang="en-US" sz="1800" dirty="0" err="1"/>
              <a:t>drabbas</a:t>
            </a:r>
            <a:r>
              <a:rPr lang="en-US" sz="1800" dirty="0"/>
              <a:t> </a:t>
            </a:r>
            <a:r>
              <a:rPr lang="en-US" sz="1800" dirty="0" err="1"/>
              <a:t>av</a:t>
            </a:r>
            <a:r>
              <a:rPr lang="en-US" sz="1800" dirty="0"/>
              <a:t> ex vis </a:t>
            </a:r>
            <a:r>
              <a:rPr lang="en-US" sz="1800" dirty="0" err="1"/>
              <a:t>fisklöss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ankarmask</a:t>
            </a:r>
            <a:r>
              <a:rPr lang="en-US" sz="1800" dirty="0"/>
              <a:t>. </a:t>
            </a:r>
            <a:r>
              <a:rPr lang="en-US" sz="1800" dirty="0" err="1"/>
              <a:t>Behandling</a:t>
            </a:r>
            <a:r>
              <a:rPr lang="en-US" sz="1800" dirty="0"/>
              <a:t> med salt- </a:t>
            </a:r>
            <a:r>
              <a:rPr lang="en-US" sz="1800" dirty="0" err="1"/>
              <a:t>eller</a:t>
            </a:r>
            <a:r>
              <a:rPr lang="en-US" sz="1800" dirty="0"/>
              <a:t> ivermectin bad.</a:t>
            </a:r>
          </a:p>
          <a:p>
            <a:pPr lvl="1"/>
            <a:r>
              <a:rPr lang="en-US" sz="1800" dirty="0" err="1"/>
              <a:t>Fästingar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kvalster</a:t>
            </a:r>
            <a:r>
              <a:rPr lang="en-US" sz="1800" dirty="0"/>
              <a:t>. Ex vis trombiculid </a:t>
            </a:r>
            <a:r>
              <a:rPr lang="en-US" sz="1800" dirty="0" err="1"/>
              <a:t>kvalster</a:t>
            </a:r>
            <a:r>
              <a:rPr lang="en-US" sz="1800" dirty="0"/>
              <a:t>, lever </a:t>
            </a:r>
            <a:r>
              <a:rPr lang="en-US" sz="1800" dirty="0" err="1"/>
              <a:t>sitt</a:t>
            </a:r>
            <a:r>
              <a:rPr lang="en-US" sz="1800" dirty="0"/>
              <a:t> </a:t>
            </a:r>
            <a:r>
              <a:rPr lang="en-US" sz="1800" dirty="0" err="1"/>
              <a:t>nymfstadium</a:t>
            </a:r>
            <a:r>
              <a:rPr lang="en-US" sz="1800" dirty="0"/>
              <a:t>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huden</a:t>
            </a:r>
            <a:r>
              <a:rPr lang="en-US" sz="1800" dirty="0"/>
              <a:t>. </a:t>
            </a:r>
            <a:r>
              <a:rPr lang="en-US" sz="1800" dirty="0" err="1"/>
              <a:t>Behandling</a:t>
            </a:r>
            <a:r>
              <a:rPr lang="en-US" sz="1800" dirty="0"/>
              <a:t> med ivermectin.</a:t>
            </a:r>
          </a:p>
          <a:p>
            <a:pPr lvl="1"/>
            <a:r>
              <a:rPr lang="en-US" sz="1800" dirty="0" err="1"/>
              <a:t>Fluglarver</a:t>
            </a:r>
            <a:r>
              <a:rPr lang="en-US" sz="1800" dirty="0"/>
              <a:t>. </a:t>
            </a:r>
            <a:r>
              <a:rPr lang="en-US" sz="1800" dirty="0" err="1"/>
              <a:t>Ej</a:t>
            </a:r>
            <a:r>
              <a:rPr lang="en-US" sz="1800" dirty="0"/>
              <a:t> </a:t>
            </a:r>
            <a:r>
              <a:rPr lang="en-US" sz="1800" dirty="0" err="1"/>
              <a:t>vanligt</a:t>
            </a:r>
            <a:r>
              <a:rPr lang="en-US" sz="1800" dirty="0"/>
              <a:t>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fångenskap</a:t>
            </a:r>
            <a:r>
              <a:rPr lang="en-US" sz="1800" dirty="0"/>
              <a:t>. </a:t>
            </a:r>
            <a:r>
              <a:rPr lang="en-US" sz="1800" dirty="0" err="1"/>
              <a:t>Parasiterar</a:t>
            </a:r>
            <a:r>
              <a:rPr lang="en-US" sz="1800" dirty="0"/>
              <a:t> </a:t>
            </a:r>
            <a:r>
              <a:rPr lang="en-US" sz="1800" dirty="0" err="1"/>
              <a:t>på</a:t>
            </a:r>
            <a:r>
              <a:rPr lang="en-US" sz="1800" dirty="0"/>
              <a:t> </a:t>
            </a:r>
            <a:r>
              <a:rPr lang="en-US" sz="1800" dirty="0" err="1"/>
              <a:t>ägg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vuxna</a:t>
            </a:r>
            <a:r>
              <a:rPr lang="en-US" sz="1800" dirty="0"/>
              <a:t> </a:t>
            </a:r>
            <a:r>
              <a:rPr lang="en-US" sz="1800" dirty="0" err="1"/>
              <a:t>djur</a:t>
            </a:r>
            <a:r>
              <a:rPr lang="en-US" sz="1800" dirty="0"/>
              <a:t>. </a:t>
            </a:r>
            <a:r>
              <a:rPr lang="en-US" sz="1800" dirty="0" err="1"/>
              <a:t>Behandling</a:t>
            </a:r>
            <a:r>
              <a:rPr lang="en-US" sz="1800" dirty="0"/>
              <a:t> </a:t>
            </a:r>
            <a:r>
              <a:rPr lang="en-US" sz="1800" dirty="0" err="1"/>
              <a:t>kirurgi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ivermectin.</a:t>
            </a:r>
          </a:p>
          <a:p>
            <a:pPr lvl="1"/>
            <a:endParaRPr lang="en-US" sz="1800" dirty="0"/>
          </a:p>
          <a:p>
            <a:pPr marL="0" indent="0">
              <a:buNone/>
            </a:pPr>
            <a:r>
              <a:rPr lang="en-US" sz="2000" dirty="0"/>
              <a:t>Neoplasia</a:t>
            </a:r>
          </a:p>
          <a:p>
            <a:pPr lvl="1"/>
            <a:r>
              <a:rPr lang="en-US" sz="1800" dirty="0" err="1"/>
              <a:t>Ej</a:t>
            </a:r>
            <a:r>
              <a:rPr lang="en-US" sz="1800" dirty="0"/>
              <a:t> </a:t>
            </a:r>
            <a:r>
              <a:rPr lang="en-US" sz="1800" dirty="0" err="1"/>
              <a:t>vanligt</a:t>
            </a:r>
            <a:r>
              <a:rPr lang="en-US" sz="1800" dirty="0"/>
              <a:t> men </a:t>
            </a:r>
            <a:r>
              <a:rPr lang="en-US" sz="1800" dirty="0" err="1"/>
              <a:t>förekommer</a:t>
            </a:r>
            <a:endParaRPr lang="en-US" sz="1800" dirty="0"/>
          </a:p>
          <a:p>
            <a:pPr lvl="1"/>
            <a:r>
              <a:rPr lang="en-US" sz="1800" dirty="0" err="1"/>
              <a:t>Benigna</a:t>
            </a:r>
            <a:r>
              <a:rPr lang="en-US" sz="1800" dirty="0"/>
              <a:t> </a:t>
            </a:r>
            <a:r>
              <a:rPr lang="en-US" sz="1800" dirty="0" err="1"/>
              <a:t>och</a:t>
            </a:r>
            <a:r>
              <a:rPr lang="en-US" sz="1800" dirty="0"/>
              <a:t> </a:t>
            </a:r>
            <a:r>
              <a:rPr lang="en-US" sz="1800" dirty="0" err="1"/>
              <a:t>maligna</a:t>
            </a:r>
            <a:r>
              <a:rPr lang="en-US" sz="1800" dirty="0"/>
              <a:t> </a:t>
            </a:r>
            <a:r>
              <a:rPr lang="en-US" sz="1800" dirty="0" err="1"/>
              <a:t>tumörer</a:t>
            </a:r>
            <a:endParaRPr lang="en-US" sz="1800" dirty="0"/>
          </a:p>
          <a:p>
            <a:pPr lvl="1"/>
            <a:r>
              <a:rPr lang="en-US" sz="1800" dirty="0" err="1"/>
              <a:t>Diagnos</a:t>
            </a:r>
            <a:r>
              <a:rPr lang="en-US" sz="1800" dirty="0"/>
              <a:t> </a:t>
            </a:r>
            <a:r>
              <a:rPr lang="en-US" sz="1800" dirty="0" err="1"/>
              <a:t>kräver</a:t>
            </a:r>
            <a:r>
              <a:rPr lang="en-US" sz="1800" dirty="0"/>
              <a:t> </a:t>
            </a:r>
            <a:r>
              <a:rPr lang="en-US" sz="1800" dirty="0" err="1"/>
              <a:t>biopsier</a:t>
            </a:r>
            <a:r>
              <a:rPr lang="en-US" sz="1800" dirty="0"/>
              <a:t> </a:t>
            </a:r>
            <a:r>
              <a:rPr lang="en-US" sz="1800" dirty="0" err="1"/>
              <a:t>av</a:t>
            </a:r>
            <a:r>
              <a:rPr lang="en-US" sz="1800" dirty="0"/>
              <a:t> </a:t>
            </a:r>
            <a:r>
              <a:rPr lang="en-US" sz="1800" dirty="0" err="1"/>
              <a:t>knölen</a:t>
            </a:r>
            <a:endParaRPr lang="en-US" sz="1800" dirty="0"/>
          </a:p>
          <a:p>
            <a:pPr lvl="1"/>
            <a:r>
              <a:rPr lang="en-US" sz="1800" dirty="0" err="1"/>
              <a:t>Behandling</a:t>
            </a:r>
            <a:r>
              <a:rPr lang="en-US" sz="1800" dirty="0"/>
              <a:t> </a:t>
            </a:r>
            <a:r>
              <a:rPr lang="en-US" sz="1800" dirty="0" err="1"/>
              <a:t>beror</a:t>
            </a:r>
            <a:r>
              <a:rPr lang="en-US" sz="1800" dirty="0"/>
              <a:t> </a:t>
            </a:r>
            <a:r>
              <a:rPr lang="en-US" sz="1800" dirty="0" err="1"/>
              <a:t>på</a:t>
            </a:r>
            <a:r>
              <a:rPr lang="en-US" sz="1800" dirty="0"/>
              <a:t> </a:t>
            </a:r>
            <a:r>
              <a:rPr lang="en-US" sz="1800" dirty="0" err="1"/>
              <a:t>vilken</a:t>
            </a:r>
            <a:r>
              <a:rPr lang="en-US" sz="1800" dirty="0"/>
              <a:t> </a:t>
            </a:r>
            <a:r>
              <a:rPr lang="en-US" sz="1800" dirty="0" err="1"/>
              <a:t>neoplasi</a:t>
            </a:r>
            <a:endParaRPr lang="en-US" sz="1800" dirty="0"/>
          </a:p>
          <a:p>
            <a:pPr lvl="1"/>
            <a:endParaRPr lang="en-US" sz="1700" dirty="0"/>
          </a:p>
        </p:txBody>
      </p:sp>
      <p:pic>
        <p:nvPicPr>
          <p:cNvPr id="10" name="Platshållare för innehåll 9" descr="En bild som visar djur, foto, groda, olika&#10;&#10;Automatiskt genererad beskrivning">
            <a:extLst>
              <a:ext uri="{FF2B5EF4-FFF2-40B4-BE49-F238E27FC236}">
                <a16:creationId xmlns:a16="http://schemas.microsoft.com/office/drawing/2014/main" id="{10AE486D-8999-4246-B229-1C924801AB5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7262" r="2" b="207"/>
          <a:stretch/>
        </p:blipFill>
        <p:spPr>
          <a:xfrm>
            <a:off x="6716922" y="1700078"/>
            <a:ext cx="5475077" cy="2583792"/>
          </a:xfrm>
          <a:custGeom>
            <a:avLst/>
            <a:gdLst>
              <a:gd name="connsiteX0" fmla="*/ 0 w 5475077"/>
              <a:gd name="connsiteY0" fmla="*/ 0 h 2583792"/>
              <a:gd name="connsiteX1" fmla="*/ 5475077 w 5475077"/>
              <a:gd name="connsiteY1" fmla="*/ 0 h 2583792"/>
              <a:gd name="connsiteX2" fmla="*/ 5475077 w 5475077"/>
              <a:gd name="connsiteY2" fmla="*/ 2583792 h 2583792"/>
              <a:gd name="connsiteX3" fmla="*/ 1197192 w 5475077"/>
              <a:gd name="connsiteY3" fmla="*/ 2583792 h 2583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75077" h="2583792">
                <a:moveTo>
                  <a:pt x="0" y="0"/>
                </a:moveTo>
                <a:lnTo>
                  <a:pt x="5475077" y="0"/>
                </a:lnTo>
                <a:lnTo>
                  <a:pt x="5475077" y="2583792"/>
                </a:lnTo>
                <a:lnTo>
                  <a:pt x="1197192" y="2583792"/>
                </a:lnTo>
                <a:close/>
              </a:path>
            </a:pathLst>
          </a:custGeom>
        </p:spPr>
      </p:pic>
      <p:pic>
        <p:nvPicPr>
          <p:cNvPr id="12" name="Bildobjekt 11" descr="En bild som visar djur, ryggradslösa djur&#10;&#10;Automatiskt genererad beskrivning">
            <a:extLst>
              <a:ext uri="{FF2B5EF4-FFF2-40B4-BE49-F238E27FC236}">
                <a16:creationId xmlns:a16="http://schemas.microsoft.com/office/drawing/2014/main" id="{3BB6B05B-639A-6349-B3CE-61EAF0A30C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95" r="7315" b="3"/>
          <a:stretch/>
        </p:blipFill>
        <p:spPr>
          <a:xfrm>
            <a:off x="7914115" y="4283870"/>
            <a:ext cx="4277884" cy="2583520"/>
          </a:xfrm>
          <a:custGeom>
            <a:avLst/>
            <a:gdLst>
              <a:gd name="connsiteX0" fmla="*/ 0 w 4277884"/>
              <a:gd name="connsiteY0" fmla="*/ 0 h 2583520"/>
              <a:gd name="connsiteX1" fmla="*/ 4277884 w 4277884"/>
              <a:gd name="connsiteY1" fmla="*/ 0 h 2583520"/>
              <a:gd name="connsiteX2" fmla="*/ 4277884 w 4277884"/>
              <a:gd name="connsiteY2" fmla="*/ 2583520 h 2583520"/>
              <a:gd name="connsiteX3" fmla="*/ 1192437 w 4277884"/>
              <a:gd name="connsiteY3" fmla="*/ 2583520 h 2583520"/>
              <a:gd name="connsiteX4" fmla="*/ 1188085 w 4277884"/>
              <a:gd name="connsiteY4" fmla="*/ 2574129 h 2583520"/>
              <a:gd name="connsiteX5" fmla="*/ 1192715 w 4277884"/>
              <a:gd name="connsiteY5" fmla="*/ 2574129 h 2583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77884" h="2583520">
                <a:moveTo>
                  <a:pt x="0" y="0"/>
                </a:moveTo>
                <a:lnTo>
                  <a:pt x="4277884" y="0"/>
                </a:lnTo>
                <a:lnTo>
                  <a:pt x="4277884" y="2583520"/>
                </a:lnTo>
                <a:lnTo>
                  <a:pt x="1192437" y="2583520"/>
                </a:lnTo>
                <a:lnTo>
                  <a:pt x="1188085" y="2574129"/>
                </a:lnTo>
                <a:lnTo>
                  <a:pt x="1192715" y="257412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215833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9B40748-CE2A-8D44-8AA2-312B63E18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0295" y="448702"/>
            <a:ext cx="4668257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Näringssjukdomar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EEE8F11-3582-44B7-9869-F2D26D7DD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133221" cy="3548529"/>
          </a:xfrm>
          <a:custGeom>
            <a:avLst/>
            <a:gdLst>
              <a:gd name="connsiteX0" fmla="*/ 0 w 4133221"/>
              <a:gd name="connsiteY0" fmla="*/ 0 h 3548529"/>
              <a:gd name="connsiteX1" fmla="*/ 3798429 w 4133221"/>
              <a:gd name="connsiteY1" fmla="*/ 0 h 3548529"/>
              <a:gd name="connsiteX2" fmla="*/ 3850140 w 4133221"/>
              <a:gd name="connsiteY2" fmla="*/ 85119 h 3548529"/>
              <a:gd name="connsiteX3" fmla="*/ 4133221 w 4133221"/>
              <a:gd name="connsiteY3" fmla="*/ 1203093 h 3548529"/>
              <a:gd name="connsiteX4" fmla="*/ 1787785 w 4133221"/>
              <a:gd name="connsiteY4" fmla="*/ 3548529 h 3548529"/>
              <a:gd name="connsiteX5" fmla="*/ 129311 w 4133221"/>
              <a:gd name="connsiteY5" fmla="*/ 2861567 h 3548529"/>
              <a:gd name="connsiteX6" fmla="*/ 0 w 4133221"/>
              <a:gd name="connsiteY6" fmla="*/ 2719289 h 354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33221" h="3548529">
                <a:moveTo>
                  <a:pt x="0" y="0"/>
                </a:moveTo>
                <a:lnTo>
                  <a:pt x="3798429" y="0"/>
                </a:lnTo>
                <a:lnTo>
                  <a:pt x="3850140" y="85119"/>
                </a:lnTo>
                <a:cubicBezTo>
                  <a:pt x="4030674" y="417451"/>
                  <a:pt x="4133221" y="798296"/>
                  <a:pt x="4133221" y="1203093"/>
                </a:cubicBezTo>
                <a:cubicBezTo>
                  <a:pt x="4133221" y="2498442"/>
                  <a:pt x="3083134" y="3548529"/>
                  <a:pt x="1787785" y="3548529"/>
                </a:cubicBezTo>
                <a:cubicBezTo>
                  <a:pt x="1140111" y="3548529"/>
                  <a:pt x="553752" y="3286007"/>
                  <a:pt x="129311" y="2861567"/>
                </a:cubicBezTo>
                <a:lnTo>
                  <a:pt x="0" y="2719289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141F1CC-6A53-4BCF-9127-AABB52E249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1" y="3842187"/>
            <a:ext cx="3321156" cy="3015812"/>
          </a:xfrm>
          <a:custGeom>
            <a:avLst/>
            <a:gdLst>
              <a:gd name="connsiteX0" fmla="*/ 1359768 w 3321156"/>
              <a:gd name="connsiteY0" fmla="*/ 0 h 3015812"/>
              <a:gd name="connsiteX1" fmla="*/ 3321156 w 3321156"/>
              <a:gd name="connsiteY1" fmla="*/ 1961388 h 3015812"/>
              <a:gd name="connsiteX2" fmla="*/ 3084427 w 3321156"/>
              <a:gd name="connsiteY2" fmla="*/ 2896302 h 3015812"/>
              <a:gd name="connsiteX3" fmla="*/ 3011823 w 3321156"/>
              <a:gd name="connsiteY3" fmla="*/ 3015812 h 3015812"/>
              <a:gd name="connsiteX4" fmla="*/ 0 w 3321156"/>
              <a:gd name="connsiteY4" fmla="*/ 3015812 h 3015812"/>
              <a:gd name="connsiteX5" fmla="*/ 0 w 3321156"/>
              <a:gd name="connsiteY5" fmla="*/ 549808 h 3015812"/>
              <a:gd name="connsiteX6" fmla="*/ 112143 w 3321156"/>
              <a:gd name="connsiteY6" fmla="*/ 447886 h 3015812"/>
              <a:gd name="connsiteX7" fmla="*/ 1359768 w 3321156"/>
              <a:gd name="connsiteY7" fmla="*/ 0 h 3015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1156" h="3015812">
                <a:moveTo>
                  <a:pt x="1359768" y="0"/>
                </a:moveTo>
                <a:cubicBezTo>
                  <a:pt x="2443013" y="0"/>
                  <a:pt x="3321156" y="878143"/>
                  <a:pt x="3321156" y="1961388"/>
                </a:cubicBezTo>
                <a:cubicBezTo>
                  <a:pt x="3321156" y="2299902"/>
                  <a:pt x="3235400" y="2618387"/>
                  <a:pt x="3084427" y="2896302"/>
                </a:cubicBezTo>
                <a:lnTo>
                  <a:pt x="3011823" y="3015812"/>
                </a:lnTo>
                <a:lnTo>
                  <a:pt x="0" y="3015812"/>
                </a:lnTo>
                <a:lnTo>
                  <a:pt x="0" y="549808"/>
                </a:lnTo>
                <a:lnTo>
                  <a:pt x="112143" y="447886"/>
                </a:lnTo>
                <a:cubicBezTo>
                  <a:pt x="451187" y="168082"/>
                  <a:pt x="885848" y="0"/>
                  <a:pt x="135976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61B2B49-7142-4CA8-A929-4671548E6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4530" y="2496668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Bildobjekt 9" descr="En bild som visar inomhus, person&#10;&#10;Automatiskt genererad beskrivning">
            <a:extLst>
              <a:ext uri="{FF2B5EF4-FFF2-40B4-BE49-F238E27FC236}">
                <a16:creationId xmlns:a16="http://schemas.microsoft.com/office/drawing/2014/main" id="{862BFFD2-621C-6949-A247-3ED577EC0B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500" r="-3" b="8248"/>
          <a:stretch/>
        </p:blipFill>
        <p:spPr>
          <a:xfrm>
            <a:off x="3559122" y="2661260"/>
            <a:ext cx="2788920" cy="2788920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6" name="Platshållare för innehåll 5" descr="En bild som visar djur, leddjur, sitter, ryggradslösa djur&#10;&#10;Automatiskt genererad beskrivning">
            <a:extLst>
              <a:ext uri="{FF2B5EF4-FFF2-40B4-BE49-F238E27FC236}">
                <a16:creationId xmlns:a16="http://schemas.microsoft.com/office/drawing/2014/main" id="{519417AF-51D5-6240-B737-5B6BC950856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5665" r="1391" b="2"/>
          <a:stretch/>
        </p:blipFill>
        <p:spPr>
          <a:xfrm>
            <a:off x="20" y="10"/>
            <a:ext cx="3967953" cy="3383270"/>
          </a:xfrm>
          <a:custGeom>
            <a:avLst/>
            <a:gdLst>
              <a:gd name="connsiteX0" fmla="*/ 0 w 3967973"/>
              <a:gd name="connsiteY0" fmla="*/ 0 h 3383280"/>
              <a:gd name="connsiteX1" fmla="*/ 3605273 w 3967973"/>
              <a:gd name="connsiteY1" fmla="*/ 0 h 3383280"/>
              <a:gd name="connsiteX2" fmla="*/ 3704836 w 3967973"/>
              <a:gd name="connsiteY2" fmla="*/ 163887 h 3383280"/>
              <a:gd name="connsiteX3" fmla="*/ 3967973 w 3967973"/>
              <a:gd name="connsiteY3" fmla="*/ 1203093 h 3383280"/>
              <a:gd name="connsiteX4" fmla="*/ 1787786 w 3967973"/>
              <a:gd name="connsiteY4" fmla="*/ 3383280 h 3383280"/>
              <a:gd name="connsiteX5" fmla="*/ 105448 w 3967973"/>
              <a:gd name="connsiteY5" fmla="*/ 2589894 h 3383280"/>
              <a:gd name="connsiteX6" fmla="*/ 0 w 3967973"/>
              <a:gd name="connsiteY6" fmla="*/ 2448881 h 338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</p:spPr>
      </p:pic>
      <p:pic>
        <p:nvPicPr>
          <p:cNvPr id="8" name="Bildobjekt 7" descr="En bild som visar djur, svart&#10;&#10;Automatiskt genererad beskrivning">
            <a:extLst>
              <a:ext uri="{FF2B5EF4-FFF2-40B4-BE49-F238E27FC236}">
                <a16:creationId xmlns:a16="http://schemas.microsoft.com/office/drawing/2014/main" id="{A9738A97-A272-4A4B-B31E-1A3D53399C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03" r="10930" b="1"/>
          <a:stretch/>
        </p:blipFill>
        <p:spPr>
          <a:xfrm>
            <a:off x="4825" y="4007260"/>
            <a:ext cx="3155071" cy="2850749"/>
          </a:xfrm>
          <a:custGeom>
            <a:avLst/>
            <a:gdLst>
              <a:gd name="connsiteX0" fmla="*/ 1358746 w 3155071"/>
              <a:gd name="connsiteY0" fmla="*/ 0 h 2850749"/>
              <a:gd name="connsiteX1" fmla="*/ 3155071 w 3155071"/>
              <a:gd name="connsiteY1" fmla="*/ 1796325 h 2850749"/>
              <a:gd name="connsiteX2" fmla="*/ 2848287 w 3155071"/>
              <a:gd name="connsiteY2" fmla="*/ 2800668 h 2850749"/>
              <a:gd name="connsiteX3" fmla="*/ 2810837 w 3155071"/>
              <a:gd name="connsiteY3" fmla="*/ 2850749 h 2850749"/>
              <a:gd name="connsiteX4" fmla="*/ 0 w 3155071"/>
              <a:gd name="connsiteY4" fmla="*/ 2850749 h 2850749"/>
              <a:gd name="connsiteX5" fmla="*/ 0 w 3155071"/>
              <a:gd name="connsiteY5" fmla="*/ 623564 h 2850749"/>
              <a:gd name="connsiteX6" fmla="*/ 88552 w 3155071"/>
              <a:gd name="connsiteY6" fmla="*/ 526132 h 2850749"/>
              <a:gd name="connsiteX7" fmla="*/ 1358746 w 3155071"/>
              <a:gd name="connsiteY7" fmla="*/ 0 h 285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</p:spPr>
      </p:pic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72F0AF9-D3CB-8248-9C46-B0B144247A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77226" y="1512915"/>
            <a:ext cx="4931326" cy="5054139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1900" dirty="0" err="1"/>
              <a:t>Näringsbrist</a:t>
            </a:r>
            <a:endParaRPr lang="en-US" sz="1900" dirty="0"/>
          </a:p>
          <a:p>
            <a:pPr lvl="1"/>
            <a:r>
              <a:rPr lang="en-US" sz="1400" dirty="0" err="1"/>
              <a:t>Brist</a:t>
            </a:r>
            <a:r>
              <a:rPr lang="en-US" sz="1400" dirty="0"/>
              <a:t> </a:t>
            </a:r>
            <a:r>
              <a:rPr lang="en-US" sz="1400" dirty="0" err="1"/>
              <a:t>på</a:t>
            </a:r>
            <a:r>
              <a:rPr lang="en-US" sz="1400" dirty="0"/>
              <a:t> B-vitamin (</a:t>
            </a:r>
            <a:r>
              <a:rPr lang="en-US" sz="1400" dirty="0" err="1"/>
              <a:t>Tiamin</a:t>
            </a:r>
            <a:r>
              <a:rPr lang="en-US" sz="1400" dirty="0"/>
              <a:t> B</a:t>
            </a:r>
            <a:r>
              <a:rPr lang="en-US" sz="1400" baseline="-25000" dirty="0"/>
              <a:t>1</a:t>
            </a:r>
            <a:r>
              <a:rPr lang="en-US" sz="1400" dirty="0"/>
              <a:t>) </a:t>
            </a:r>
            <a:r>
              <a:rPr lang="en-US" sz="1400" dirty="0" err="1"/>
              <a:t>kan</a:t>
            </a:r>
            <a:r>
              <a:rPr lang="en-US" sz="1400" dirty="0"/>
              <a:t> </a:t>
            </a:r>
            <a:r>
              <a:rPr lang="en-US" sz="1400" dirty="0" err="1"/>
              <a:t>orsaka</a:t>
            </a:r>
            <a:r>
              <a:rPr lang="en-US" sz="1400" dirty="0"/>
              <a:t> </a:t>
            </a:r>
          </a:p>
          <a:p>
            <a:pPr lvl="2"/>
            <a:r>
              <a:rPr lang="en-US" sz="1400" dirty="0" err="1"/>
              <a:t>Spindelben</a:t>
            </a:r>
            <a:endParaRPr lang="en-US" sz="1400" dirty="0"/>
          </a:p>
          <a:p>
            <a:pPr lvl="2"/>
            <a:r>
              <a:rPr lang="en-US" sz="1400" dirty="0" err="1"/>
              <a:t>Svaghet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/</a:t>
            </a:r>
            <a:r>
              <a:rPr lang="en-US" sz="1400" dirty="0" err="1"/>
              <a:t>eller</a:t>
            </a:r>
            <a:r>
              <a:rPr lang="en-US" sz="1400" dirty="0"/>
              <a:t> </a:t>
            </a:r>
            <a:r>
              <a:rPr lang="en-US" sz="1400" dirty="0" err="1"/>
              <a:t>förlamning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bakbenen</a:t>
            </a:r>
            <a:endParaRPr lang="en-US" sz="1400" dirty="0"/>
          </a:p>
          <a:p>
            <a:pPr lvl="2"/>
            <a:r>
              <a:rPr lang="en-US" sz="1400" dirty="0" err="1"/>
              <a:t>Skolios</a:t>
            </a:r>
            <a:r>
              <a:rPr lang="en-US" sz="1400" dirty="0"/>
              <a:t> (</a:t>
            </a:r>
            <a:r>
              <a:rPr lang="en-US" sz="1400" dirty="0" err="1"/>
              <a:t>skelett</a:t>
            </a:r>
            <a:r>
              <a:rPr lang="en-US" sz="1400" dirty="0"/>
              <a:t> </a:t>
            </a:r>
            <a:r>
              <a:rPr lang="en-US" sz="1400" dirty="0" err="1"/>
              <a:t>deformering</a:t>
            </a:r>
            <a:r>
              <a:rPr lang="en-US" sz="1400" dirty="0"/>
              <a:t>)</a:t>
            </a:r>
          </a:p>
          <a:p>
            <a:pPr lvl="1"/>
            <a:r>
              <a:rPr lang="en-US" sz="1400" dirty="0" err="1"/>
              <a:t>Kombination</a:t>
            </a:r>
            <a:r>
              <a:rPr lang="en-US" sz="1400" dirty="0"/>
              <a:t> </a:t>
            </a:r>
            <a:r>
              <a:rPr lang="en-US" sz="1400" dirty="0" err="1"/>
              <a:t>av</a:t>
            </a:r>
            <a:r>
              <a:rPr lang="en-US" sz="1400" dirty="0"/>
              <a:t> </a:t>
            </a:r>
            <a:r>
              <a:rPr lang="en-US" sz="1400" dirty="0" err="1"/>
              <a:t>brister</a:t>
            </a:r>
            <a:r>
              <a:rPr lang="en-US" sz="1400" dirty="0"/>
              <a:t> </a:t>
            </a:r>
            <a:r>
              <a:rPr lang="en-US" sz="1400" dirty="0" err="1"/>
              <a:t>av</a:t>
            </a:r>
            <a:r>
              <a:rPr lang="en-US" sz="1400" dirty="0"/>
              <a:t> UV </a:t>
            </a:r>
            <a:r>
              <a:rPr lang="en-US" sz="1400" dirty="0" err="1"/>
              <a:t>ljus</a:t>
            </a:r>
            <a:r>
              <a:rPr lang="en-US" sz="1400" dirty="0"/>
              <a:t>, </a:t>
            </a:r>
            <a:r>
              <a:rPr lang="en-US" sz="1400" dirty="0" err="1"/>
              <a:t>kalcium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D3 vitamin </a:t>
            </a:r>
            <a:r>
              <a:rPr lang="en-US" sz="1400" dirty="0" err="1"/>
              <a:t>kan</a:t>
            </a:r>
            <a:r>
              <a:rPr lang="en-US" sz="1400" dirty="0"/>
              <a:t> </a:t>
            </a:r>
            <a:r>
              <a:rPr lang="en-US" sz="1400" dirty="0" err="1"/>
              <a:t>ge</a:t>
            </a:r>
            <a:r>
              <a:rPr lang="en-US" sz="1400" dirty="0"/>
              <a:t> Nutritional Metabolic Bone Disease (NMBD)</a:t>
            </a:r>
          </a:p>
          <a:p>
            <a:pPr marL="0" indent="0">
              <a:buNone/>
            </a:pPr>
            <a:r>
              <a:rPr lang="en-US" sz="1900" dirty="0" err="1"/>
              <a:t>Övergödning</a:t>
            </a:r>
            <a:endParaRPr lang="en-US" sz="1900" dirty="0"/>
          </a:p>
          <a:p>
            <a:pPr lvl="1"/>
            <a:r>
              <a:rPr lang="en-US" sz="1400" dirty="0" err="1"/>
              <a:t>För</a:t>
            </a:r>
            <a:r>
              <a:rPr lang="en-US" sz="1400" dirty="0"/>
              <a:t> </a:t>
            </a:r>
            <a:r>
              <a:rPr lang="en-US" sz="1400" dirty="0" err="1"/>
              <a:t>mycket</a:t>
            </a:r>
            <a:r>
              <a:rPr lang="en-US" sz="1400" dirty="0"/>
              <a:t> mat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för</a:t>
            </a:r>
            <a:r>
              <a:rPr lang="en-US" sz="1400" dirty="0"/>
              <a:t> </a:t>
            </a:r>
            <a:r>
              <a:rPr lang="en-US" sz="1400" dirty="0" err="1"/>
              <a:t>stora</a:t>
            </a:r>
            <a:r>
              <a:rPr lang="en-US" sz="1400" dirty="0"/>
              <a:t> </a:t>
            </a:r>
            <a:r>
              <a:rPr lang="en-US" sz="1400" dirty="0" err="1"/>
              <a:t>byten</a:t>
            </a:r>
            <a:r>
              <a:rPr lang="en-US" sz="1400" dirty="0"/>
              <a:t> </a:t>
            </a:r>
            <a:r>
              <a:rPr lang="en-US" sz="1400" dirty="0" err="1"/>
              <a:t>kan</a:t>
            </a:r>
            <a:r>
              <a:rPr lang="en-US" sz="1400" dirty="0"/>
              <a:t> </a:t>
            </a:r>
            <a:r>
              <a:rPr lang="en-US" sz="1400" dirty="0" err="1"/>
              <a:t>ge</a:t>
            </a:r>
            <a:r>
              <a:rPr lang="en-US" sz="1400" dirty="0"/>
              <a:t> </a:t>
            </a:r>
            <a:r>
              <a:rPr lang="en-US" sz="1400" dirty="0" err="1"/>
              <a:t>överbelastad</a:t>
            </a:r>
            <a:r>
              <a:rPr lang="en-US" sz="1400" dirty="0"/>
              <a:t> mage, </a:t>
            </a:r>
            <a:r>
              <a:rPr lang="en-US" sz="1400" dirty="0" err="1"/>
              <a:t>som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sin tur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värsta</a:t>
            </a:r>
            <a:r>
              <a:rPr lang="en-US" sz="1400" dirty="0"/>
              <a:t> fall </a:t>
            </a:r>
            <a:r>
              <a:rPr lang="en-US" sz="1400" dirty="0" err="1"/>
              <a:t>kan</a:t>
            </a:r>
            <a:r>
              <a:rPr lang="en-US" sz="1400" dirty="0"/>
              <a:t> </a:t>
            </a:r>
            <a:r>
              <a:rPr lang="en-US" sz="1400" dirty="0" err="1"/>
              <a:t>ge</a:t>
            </a:r>
            <a:r>
              <a:rPr lang="en-US" sz="1400" dirty="0"/>
              <a:t> </a:t>
            </a:r>
            <a:r>
              <a:rPr lang="en-US" sz="1400" dirty="0" err="1"/>
              <a:t>andnings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cirkulations</a:t>
            </a:r>
            <a:r>
              <a:rPr lang="en-US" sz="1400" dirty="0"/>
              <a:t> </a:t>
            </a:r>
            <a:r>
              <a:rPr lang="en-US" sz="1400" dirty="0" err="1"/>
              <a:t>svårigheter</a:t>
            </a:r>
            <a:r>
              <a:rPr lang="en-US" sz="1400" dirty="0"/>
              <a:t>, ex vis </a:t>
            </a:r>
            <a:r>
              <a:rPr lang="en-US" sz="1400" dirty="0" err="1"/>
              <a:t>hypovolemi</a:t>
            </a:r>
            <a:r>
              <a:rPr lang="en-US" sz="1400" dirty="0"/>
              <a:t>, </a:t>
            </a:r>
            <a:r>
              <a:rPr lang="en-US" sz="1400" dirty="0" err="1"/>
              <a:t>som</a:t>
            </a:r>
            <a:r>
              <a:rPr lang="en-US" sz="1400" dirty="0"/>
              <a:t> </a:t>
            </a:r>
            <a:r>
              <a:rPr lang="en-US" sz="1400" dirty="0" err="1"/>
              <a:t>är</a:t>
            </a:r>
            <a:r>
              <a:rPr lang="en-US" sz="1400" dirty="0"/>
              <a:t> </a:t>
            </a:r>
            <a:r>
              <a:rPr lang="en-US" sz="1400" dirty="0" err="1"/>
              <a:t>låg</a:t>
            </a:r>
            <a:r>
              <a:rPr lang="en-US" sz="1400" dirty="0"/>
              <a:t> </a:t>
            </a:r>
            <a:r>
              <a:rPr lang="en-US" sz="1400" dirty="0" err="1"/>
              <a:t>blodvolym</a:t>
            </a:r>
            <a:r>
              <a:rPr lang="en-US" sz="1400" dirty="0"/>
              <a:t> </a:t>
            </a:r>
            <a:r>
              <a:rPr lang="en-US" sz="1400" dirty="0" err="1"/>
              <a:t>då</a:t>
            </a:r>
            <a:r>
              <a:rPr lang="en-US" sz="1400" dirty="0"/>
              <a:t> </a:t>
            </a:r>
            <a:r>
              <a:rPr lang="en-US" sz="1400" dirty="0" err="1"/>
              <a:t>mycket</a:t>
            </a:r>
            <a:r>
              <a:rPr lang="en-US" sz="1400" dirty="0"/>
              <a:t> </a:t>
            </a:r>
            <a:r>
              <a:rPr lang="en-US" sz="1400" dirty="0" err="1"/>
              <a:t>blod</a:t>
            </a:r>
            <a:r>
              <a:rPr lang="en-US" sz="1400" dirty="0"/>
              <a:t> </a:t>
            </a:r>
            <a:r>
              <a:rPr lang="en-US" sz="1400" dirty="0" err="1"/>
              <a:t>rusar</a:t>
            </a:r>
            <a:r>
              <a:rPr lang="en-US" sz="1400" dirty="0"/>
              <a:t> till </a:t>
            </a:r>
            <a:r>
              <a:rPr lang="en-US" sz="1400" dirty="0" err="1"/>
              <a:t>magen</a:t>
            </a:r>
            <a:r>
              <a:rPr lang="en-US" sz="1400" dirty="0"/>
              <a:t> </a:t>
            </a:r>
            <a:r>
              <a:rPr lang="en-US" sz="1400" dirty="0" err="1"/>
              <a:t>för</a:t>
            </a:r>
            <a:r>
              <a:rPr lang="en-US" sz="1400" dirty="0"/>
              <a:t> </a:t>
            </a:r>
            <a:r>
              <a:rPr lang="en-US" sz="1400" dirty="0" err="1"/>
              <a:t>spjälkning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grodan</a:t>
            </a:r>
            <a:r>
              <a:rPr lang="en-US" sz="1400" dirty="0"/>
              <a:t> </a:t>
            </a:r>
            <a:r>
              <a:rPr lang="en-US" sz="1400" dirty="0" err="1"/>
              <a:t>riskerar</a:t>
            </a:r>
            <a:r>
              <a:rPr lang="en-US" sz="1400" dirty="0"/>
              <a:t> </a:t>
            </a:r>
            <a:r>
              <a:rPr lang="en-US" sz="1400" dirty="0" err="1"/>
              <a:t>att</a:t>
            </a:r>
            <a:r>
              <a:rPr lang="en-US" sz="1400" dirty="0"/>
              <a:t> </a:t>
            </a:r>
            <a:r>
              <a:rPr lang="en-US" sz="1400" dirty="0" err="1"/>
              <a:t>hamna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chock. Lite men </a:t>
            </a:r>
            <a:r>
              <a:rPr lang="en-US" sz="1400" dirty="0" err="1"/>
              <a:t>ofta</a:t>
            </a:r>
            <a:r>
              <a:rPr lang="en-US" sz="1400" dirty="0"/>
              <a:t> </a:t>
            </a:r>
            <a:r>
              <a:rPr lang="en-US" sz="1400" dirty="0" err="1"/>
              <a:t>är</a:t>
            </a:r>
            <a:r>
              <a:rPr lang="en-US" sz="1400" dirty="0"/>
              <a:t> </a:t>
            </a:r>
            <a:r>
              <a:rPr lang="en-US" sz="1400" dirty="0" err="1"/>
              <a:t>bättre</a:t>
            </a:r>
            <a:r>
              <a:rPr lang="en-US" sz="1400" dirty="0"/>
              <a:t>.</a:t>
            </a:r>
          </a:p>
          <a:p>
            <a:pPr lvl="1"/>
            <a:r>
              <a:rPr lang="en-US" sz="1400" dirty="0" err="1"/>
              <a:t>Pga</a:t>
            </a:r>
            <a:r>
              <a:rPr lang="en-US" sz="1400" dirty="0"/>
              <a:t>. </a:t>
            </a:r>
            <a:r>
              <a:rPr lang="en-US" sz="1400" dirty="0" err="1"/>
              <a:t>fel</a:t>
            </a:r>
            <a:r>
              <a:rPr lang="en-US" sz="1400" dirty="0"/>
              <a:t> diet </a:t>
            </a:r>
            <a:r>
              <a:rPr lang="en-US" sz="1400" dirty="0" err="1"/>
              <a:t>kan</a:t>
            </a:r>
            <a:r>
              <a:rPr lang="en-US" sz="1400" dirty="0"/>
              <a:t> </a:t>
            </a:r>
            <a:r>
              <a:rPr lang="en-US" sz="1400" dirty="0" err="1"/>
              <a:t>djuret</a:t>
            </a:r>
            <a:r>
              <a:rPr lang="en-US" sz="1400" dirty="0"/>
              <a:t> </a:t>
            </a:r>
            <a:r>
              <a:rPr lang="en-US" sz="1400" dirty="0" err="1"/>
              <a:t>drabbas</a:t>
            </a:r>
            <a:r>
              <a:rPr lang="en-US" sz="1400" dirty="0"/>
              <a:t> </a:t>
            </a:r>
            <a:r>
              <a:rPr lang="en-US" sz="1400" dirty="0" err="1"/>
              <a:t>av</a:t>
            </a:r>
            <a:r>
              <a:rPr lang="en-US" sz="1400" dirty="0"/>
              <a:t> </a:t>
            </a:r>
            <a:r>
              <a:rPr lang="en-US" sz="1400" dirty="0" err="1"/>
              <a:t>hypervitaminos</a:t>
            </a:r>
            <a:r>
              <a:rPr lang="en-US" sz="1400" dirty="0"/>
              <a:t> (</a:t>
            </a:r>
            <a:r>
              <a:rPr lang="en-US" sz="1400" dirty="0" err="1"/>
              <a:t>överdosering</a:t>
            </a:r>
            <a:r>
              <a:rPr lang="en-US" sz="1400" dirty="0"/>
              <a:t> </a:t>
            </a:r>
            <a:r>
              <a:rPr lang="en-US" sz="1400" dirty="0" err="1"/>
              <a:t>av</a:t>
            </a:r>
            <a:r>
              <a:rPr lang="en-US" sz="1400" dirty="0"/>
              <a:t> </a:t>
            </a:r>
            <a:r>
              <a:rPr lang="en-US" sz="1400" dirty="0" err="1"/>
              <a:t>vitaminer</a:t>
            </a:r>
            <a:r>
              <a:rPr lang="en-US" sz="1400" dirty="0"/>
              <a:t>). Ex hos </a:t>
            </a:r>
            <a:r>
              <a:rPr lang="en-US" sz="1400" dirty="0" err="1"/>
              <a:t>afrikansk</a:t>
            </a:r>
            <a:r>
              <a:rPr lang="en-US" sz="1400" dirty="0"/>
              <a:t> </a:t>
            </a:r>
            <a:r>
              <a:rPr lang="en-US" sz="1400" dirty="0" err="1"/>
              <a:t>klogroda</a:t>
            </a:r>
            <a:r>
              <a:rPr lang="en-US" sz="1400" dirty="0"/>
              <a:t>, </a:t>
            </a:r>
            <a:r>
              <a:rPr lang="en-US" sz="1400" dirty="0" err="1"/>
              <a:t>kost</a:t>
            </a:r>
            <a:r>
              <a:rPr lang="en-US" sz="1400" dirty="0"/>
              <a:t> </a:t>
            </a:r>
            <a:r>
              <a:rPr lang="en-US" sz="1400" dirty="0" err="1"/>
              <a:t>av</a:t>
            </a:r>
            <a:r>
              <a:rPr lang="en-US" sz="1400" dirty="0"/>
              <a:t> </a:t>
            </a:r>
            <a:r>
              <a:rPr lang="en-US" sz="1400" dirty="0" err="1"/>
              <a:t>däggdjur</a:t>
            </a:r>
            <a:r>
              <a:rPr lang="en-US" sz="1400" dirty="0"/>
              <a:t> (</a:t>
            </a:r>
            <a:r>
              <a:rPr lang="en-US" sz="1400" dirty="0" err="1"/>
              <a:t>pinkis</a:t>
            </a:r>
            <a:r>
              <a:rPr lang="en-US" sz="1400" dirty="0"/>
              <a:t>), </a:t>
            </a:r>
            <a:r>
              <a:rPr lang="en-US" sz="1400" dirty="0" err="1"/>
              <a:t>för</a:t>
            </a:r>
            <a:r>
              <a:rPr lang="en-US" sz="1400" dirty="0"/>
              <a:t> </a:t>
            </a:r>
            <a:r>
              <a:rPr lang="en-US" sz="1400" dirty="0" err="1"/>
              <a:t>höga</a:t>
            </a:r>
            <a:r>
              <a:rPr lang="en-US" sz="1400" dirty="0"/>
              <a:t> halter vitamin A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Horngroda</a:t>
            </a:r>
            <a:r>
              <a:rPr lang="en-US" sz="1400" dirty="0"/>
              <a:t> </a:t>
            </a:r>
            <a:r>
              <a:rPr lang="en-US" sz="1400" dirty="0" err="1"/>
              <a:t>som</a:t>
            </a:r>
            <a:r>
              <a:rPr lang="en-US" sz="1400" dirty="0"/>
              <a:t> </a:t>
            </a:r>
            <a:r>
              <a:rPr lang="en-US" sz="1400" dirty="0" err="1"/>
              <a:t>fick</a:t>
            </a:r>
            <a:r>
              <a:rPr lang="en-US" sz="1400" dirty="0"/>
              <a:t> </a:t>
            </a:r>
            <a:r>
              <a:rPr lang="en-US" sz="1400" dirty="0" err="1"/>
              <a:t>guldfiskar</a:t>
            </a:r>
            <a:r>
              <a:rPr lang="en-US" sz="1400" dirty="0"/>
              <a:t> </a:t>
            </a:r>
            <a:r>
              <a:rPr lang="en-US" sz="1400" dirty="0" err="1"/>
              <a:t>rika</a:t>
            </a:r>
            <a:r>
              <a:rPr lang="en-US" sz="1400" dirty="0"/>
              <a:t> </a:t>
            </a:r>
            <a:r>
              <a:rPr lang="en-US" sz="1400" dirty="0" err="1"/>
              <a:t>på</a:t>
            </a:r>
            <a:r>
              <a:rPr lang="en-US" sz="1400" dirty="0"/>
              <a:t> vitamin D.</a:t>
            </a:r>
          </a:p>
          <a:p>
            <a:pPr lvl="1"/>
            <a:r>
              <a:rPr lang="en-US" sz="1400" dirty="0" err="1"/>
              <a:t>För</a:t>
            </a:r>
            <a:r>
              <a:rPr lang="en-US" sz="1400" dirty="0"/>
              <a:t> </a:t>
            </a:r>
            <a:r>
              <a:rPr lang="en-US" sz="1400" dirty="0" err="1"/>
              <a:t>höga</a:t>
            </a:r>
            <a:r>
              <a:rPr lang="en-US" sz="1400" dirty="0"/>
              <a:t> halter </a:t>
            </a:r>
            <a:r>
              <a:rPr lang="en-US" sz="1400" dirty="0" err="1"/>
              <a:t>av</a:t>
            </a:r>
            <a:r>
              <a:rPr lang="en-US" sz="1400" dirty="0"/>
              <a:t> </a:t>
            </a:r>
            <a:r>
              <a:rPr lang="en-US" sz="1400" dirty="0" err="1"/>
              <a:t>oxalat</a:t>
            </a:r>
            <a:r>
              <a:rPr lang="en-US" sz="1400" dirty="0"/>
              <a:t>. </a:t>
            </a:r>
            <a:r>
              <a:rPr lang="en-US" sz="1400" dirty="0" err="1"/>
              <a:t>Grodor</a:t>
            </a:r>
            <a:r>
              <a:rPr lang="en-US" sz="1400" dirty="0"/>
              <a:t> </a:t>
            </a:r>
            <a:r>
              <a:rPr lang="en-US" sz="1400" dirty="0" err="1"/>
              <a:t>som</a:t>
            </a:r>
            <a:r>
              <a:rPr lang="en-US" sz="1400" dirty="0"/>
              <a:t> </a:t>
            </a:r>
            <a:r>
              <a:rPr lang="en-US" sz="1400" dirty="0" err="1"/>
              <a:t>har</a:t>
            </a:r>
            <a:r>
              <a:rPr lang="en-US" sz="1400" dirty="0"/>
              <a:t> </a:t>
            </a:r>
            <a:r>
              <a:rPr lang="en-US" sz="1400" dirty="0" err="1"/>
              <a:t>fått</a:t>
            </a:r>
            <a:r>
              <a:rPr lang="en-US" sz="1400" dirty="0"/>
              <a:t> </a:t>
            </a:r>
            <a:r>
              <a:rPr lang="en-US" sz="1400" dirty="0" err="1"/>
              <a:t>en</a:t>
            </a:r>
            <a:r>
              <a:rPr lang="en-US" sz="1400" dirty="0"/>
              <a:t> diet </a:t>
            </a:r>
            <a:r>
              <a:rPr lang="en-US" sz="1400" dirty="0" err="1"/>
              <a:t>på</a:t>
            </a:r>
            <a:r>
              <a:rPr lang="en-US" sz="1400" dirty="0"/>
              <a:t> </a:t>
            </a:r>
            <a:r>
              <a:rPr lang="en-US" sz="1400" dirty="0" err="1"/>
              <a:t>oxalat</a:t>
            </a:r>
            <a:r>
              <a:rPr lang="en-US" sz="1400" dirty="0"/>
              <a:t> </a:t>
            </a:r>
            <a:r>
              <a:rPr lang="en-US" sz="1400" dirty="0" err="1"/>
              <a:t>rika</a:t>
            </a:r>
            <a:r>
              <a:rPr lang="en-US" sz="1400" dirty="0"/>
              <a:t> </a:t>
            </a:r>
            <a:r>
              <a:rPr lang="en-US" sz="1400" dirty="0" err="1"/>
              <a:t>växter</a:t>
            </a:r>
            <a:r>
              <a:rPr lang="en-US" sz="1400" dirty="0"/>
              <a:t> </a:t>
            </a:r>
            <a:r>
              <a:rPr lang="en-US" sz="1400" dirty="0" err="1"/>
              <a:t>som</a:t>
            </a:r>
            <a:r>
              <a:rPr lang="en-US" sz="1400" dirty="0"/>
              <a:t> </a:t>
            </a:r>
            <a:r>
              <a:rPr lang="en-US" sz="1400" dirty="0" err="1"/>
              <a:t>spenat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kål</a:t>
            </a:r>
            <a:r>
              <a:rPr lang="en-US" sz="1400" dirty="0"/>
              <a:t> (</a:t>
            </a:r>
            <a:r>
              <a:rPr lang="en-US" sz="1400" dirty="0" err="1"/>
              <a:t>främst</a:t>
            </a:r>
            <a:r>
              <a:rPr lang="en-US" sz="1400" dirty="0"/>
              <a:t> under sin </a:t>
            </a:r>
            <a:r>
              <a:rPr lang="en-US" sz="1400" dirty="0" err="1"/>
              <a:t>akvatiska</a:t>
            </a:r>
            <a:r>
              <a:rPr lang="en-US" sz="1400" dirty="0"/>
              <a:t> </a:t>
            </a:r>
            <a:r>
              <a:rPr lang="en-US" sz="1400" dirty="0" err="1"/>
              <a:t>fas</a:t>
            </a:r>
            <a:r>
              <a:rPr lang="en-US" sz="1400" dirty="0"/>
              <a:t>) </a:t>
            </a:r>
            <a:r>
              <a:rPr lang="en-US" sz="1400" dirty="0" err="1"/>
              <a:t>har</a:t>
            </a:r>
            <a:r>
              <a:rPr lang="en-US" sz="1400" dirty="0"/>
              <a:t> </a:t>
            </a:r>
            <a:r>
              <a:rPr lang="en-US" sz="1400" dirty="0" err="1"/>
              <a:t>senare</a:t>
            </a:r>
            <a:r>
              <a:rPr lang="en-US" sz="1400" dirty="0"/>
              <a:t> </a:t>
            </a:r>
            <a:r>
              <a:rPr lang="en-US" sz="1400" dirty="0" err="1"/>
              <a:t>utvecklat</a:t>
            </a:r>
            <a:r>
              <a:rPr lang="en-US" sz="1400" dirty="0"/>
              <a:t> </a:t>
            </a:r>
            <a:r>
              <a:rPr lang="en-US" sz="1400" dirty="0" err="1"/>
              <a:t>njursten</a:t>
            </a:r>
            <a:r>
              <a:rPr lang="en-US" sz="1400" dirty="0"/>
              <a:t> </a:t>
            </a:r>
            <a:r>
              <a:rPr lang="en-US" sz="1400" dirty="0" err="1"/>
              <a:t>och</a:t>
            </a:r>
            <a:r>
              <a:rPr lang="en-US" sz="1400" dirty="0"/>
              <a:t> </a:t>
            </a:r>
            <a:r>
              <a:rPr lang="en-US" sz="1400" dirty="0" err="1"/>
              <a:t>urinvägssjukdomar</a:t>
            </a:r>
            <a:r>
              <a:rPr lang="en-US" sz="1400" dirty="0"/>
              <a:t>.</a:t>
            </a:r>
          </a:p>
          <a:p>
            <a:pPr lvl="1"/>
            <a:r>
              <a:rPr lang="en-US" sz="1400" dirty="0" err="1"/>
              <a:t>Hornhinnan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ögonen</a:t>
            </a:r>
            <a:r>
              <a:rPr lang="en-US" sz="1400" dirty="0"/>
              <a:t> </a:t>
            </a:r>
            <a:r>
              <a:rPr lang="en-US" sz="1400" dirty="0" err="1"/>
              <a:t>grumlar</a:t>
            </a:r>
            <a:r>
              <a:rPr lang="en-US" sz="1400" dirty="0"/>
              <a:t> sig (Corneal </a:t>
            </a:r>
            <a:r>
              <a:rPr lang="en-US" sz="1400" dirty="0" err="1"/>
              <a:t>lipidosis</a:t>
            </a:r>
            <a:r>
              <a:rPr lang="en-US" sz="1400" dirty="0"/>
              <a:t>), </a:t>
            </a:r>
            <a:r>
              <a:rPr lang="en-US" sz="1400" dirty="0" err="1"/>
              <a:t>pga</a:t>
            </a:r>
            <a:r>
              <a:rPr lang="en-US" sz="1400" dirty="0"/>
              <a:t>. </a:t>
            </a:r>
            <a:r>
              <a:rPr lang="en-US" sz="1400" dirty="0" err="1"/>
              <a:t>höga</a:t>
            </a:r>
            <a:r>
              <a:rPr lang="en-US" sz="1400" dirty="0"/>
              <a:t> halter </a:t>
            </a:r>
            <a:r>
              <a:rPr lang="en-US" sz="1400" dirty="0" err="1"/>
              <a:t>kolesterol</a:t>
            </a:r>
            <a:r>
              <a:rPr lang="en-US" sz="1400" dirty="0"/>
              <a:t>, </a:t>
            </a:r>
            <a:r>
              <a:rPr lang="en-US" sz="1400" dirty="0" err="1"/>
              <a:t>oftast</a:t>
            </a:r>
            <a:r>
              <a:rPr lang="en-US" sz="1400" dirty="0"/>
              <a:t> hos </a:t>
            </a:r>
            <a:r>
              <a:rPr lang="en-US" sz="1400" dirty="0" err="1"/>
              <a:t>äldre</a:t>
            </a:r>
            <a:r>
              <a:rPr lang="en-US" sz="1400" dirty="0"/>
              <a:t> </a:t>
            </a:r>
            <a:r>
              <a:rPr lang="en-US" sz="1400" dirty="0" err="1"/>
              <a:t>individer</a:t>
            </a:r>
            <a:r>
              <a:rPr lang="en-US" sz="1400" dirty="0"/>
              <a:t>. Ingen </a:t>
            </a:r>
            <a:r>
              <a:rPr lang="en-US" sz="1400" dirty="0" err="1"/>
              <a:t>behandling</a:t>
            </a:r>
            <a:r>
              <a:rPr lang="en-US" sz="1400" dirty="0"/>
              <a:t> </a:t>
            </a:r>
            <a:r>
              <a:rPr lang="en-US" sz="1400" dirty="0" err="1"/>
              <a:t>finns</a:t>
            </a:r>
            <a:r>
              <a:rPr lang="en-US" sz="1400" dirty="0"/>
              <a:t>. </a:t>
            </a:r>
            <a:r>
              <a:rPr lang="en-US" sz="1400" dirty="0" err="1"/>
              <a:t>Modifiera</a:t>
            </a:r>
            <a:r>
              <a:rPr lang="en-US" sz="1400" dirty="0"/>
              <a:t> </a:t>
            </a:r>
            <a:r>
              <a:rPr lang="en-US" sz="1400" dirty="0" err="1"/>
              <a:t>dieten</a:t>
            </a:r>
            <a:r>
              <a:rPr lang="en-US" sz="1400" dirty="0"/>
              <a:t> till </a:t>
            </a:r>
            <a:r>
              <a:rPr lang="en-US" sz="1400" dirty="0" err="1"/>
              <a:t>mindre</a:t>
            </a:r>
            <a:r>
              <a:rPr lang="en-US" sz="1400" dirty="0"/>
              <a:t> </a:t>
            </a:r>
            <a:r>
              <a:rPr lang="en-US" sz="1400" dirty="0" err="1"/>
              <a:t>kolesterol</a:t>
            </a:r>
            <a:r>
              <a:rPr lang="en-US" sz="1400" dirty="0"/>
              <a:t>.</a:t>
            </a:r>
          </a:p>
          <a:p>
            <a:pPr marL="457200" lvl="1"/>
            <a:endParaRPr lang="en-US" sz="1400" dirty="0"/>
          </a:p>
          <a:p>
            <a:pPr marL="0"/>
            <a:endParaRPr lang="en-US" sz="700" dirty="0"/>
          </a:p>
          <a:p>
            <a:pPr marL="0"/>
            <a:endParaRPr lang="en-US" sz="700" dirty="0"/>
          </a:p>
        </p:txBody>
      </p:sp>
    </p:spTree>
    <p:extLst>
      <p:ext uri="{BB962C8B-B14F-4D97-AF65-F5344CB8AC3E}">
        <p14:creationId xmlns:p14="http://schemas.microsoft.com/office/powerpoint/2010/main" val="40757441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1F26E82-3553-6245-92E8-60BA420D3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571282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Miljörelaterade sjukdomar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7A79340-6978-D342-95DF-B87BB8DE16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5543" y="2871982"/>
            <a:ext cx="4558309" cy="318168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400"/>
              <a:t>Gör miljön artspecifik</a:t>
            </a:r>
          </a:p>
          <a:p>
            <a:r>
              <a:rPr lang="en-US" sz="1400"/>
              <a:t>UVB både bra och dåligt beroende på vilken art.</a:t>
            </a:r>
          </a:p>
          <a:p>
            <a:r>
              <a:rPr lang="en-US" sz="1400"/>
              <a:t>Kemisk förgiftning</a:t>
            </a:r>
          </a:p>
          <a:p>
            <a:pPr lvl="1"/>
            <a:r>
              <a:rPr lang="en-US" sz="1400"/>
              <a:t>Pga. deras permeabla skin är det känsliga mot kemikalier</a:t>
            </a:r>
          </a:p>
          <a:p>
            <a:pPr lvl="1"/>
            <a:r>
              <a:rPr lang="en-US" sz="1400"/>
              <a:t>Vid hantering tänk på vart du haft dina händer innan, tvätta händer rikligt med vatten eller använd handskar</a:t>
            </a:r>
          </a:p>
          <a:p>
            <a:pPr lvl="1"/>
            <a:r>
              <a:rPr lang="en-US" sz="1400"/>
              <a:t>Kväverika ämnen kan vara giftiga (ex vis ammoniak och nitrit). Symtom ökad slemproduktion, förändrad hudpigmentering samt onormalt sim beteende. Om obehandlat så är det dödligt.</a:t>
            </a:r>
          </a:p>
          <a:p>
            <a:pPr lvl="1"/>
            <a:endParaRPr lang="en-US" sz="1400"/>
          </a:p>
          <a:p>
            <a:pPr lvl="1"/>
            <a:endParaRPr lang="en-US" sz="1400"/>
          </a:p>
          <a:p>
            <a:pPr lvl="1"/>
            <a:endParaRPr lang="en-US" sz="1400"/>
          </a:p>
        </p:txBody>
      </p:sp>
      <p:sp>
        <p:nvSpPr>
          <p:cNvPr id="21" name="Oval 14">
            <a:extLst>
              <a:ext uri="{FF2B5EF4-FFF2-40B4-BE49-F238E27FC236}">
                <a16:creationId xmlns:a16="http://schemas.microsoft.com/office/drawing/2014/main" id="{C99A8FB7-A79B-4BC9-9D56-B79587F6A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4761" y="2650637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16">
            <a:extLst>
              <a:ext uri="{FF2B5EF4-FFF2-40B4-BE49-F238E27FC236}">
                <a16:creationId xmlns:a16="http://schemas.microsoft.com/office/drawing/2014/main" id="{B23893E2-3349-46D7-A7AA-B9E447957F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96859" y="0"/>
            <a:ext cx="4198060" cy="3650200"/>
          </a:xfrm>
          <a:custGeom>
            <a:avLst/>
            <a:gdLst>
              <a:gd name="connsiteX0" fmla="*/ 262846 w 4198060"/>
              <a:gd name="connsiteY0" fmla="*/ 0 h 3650200"/>
              <a:gd name="connsiteX1" fmla="*/ 4198060 w 4198060"/>
              <a:gd name="connsiteY1" fmla="*/ 0 h 3650200"/>
              <a:gd name="connsiteX2" fmla="*/ 4198060 w 4198060"/>
              <a:gd name="connsiteY2" fmla="*/ 3021648 h 3650200"/>
              <a:gd name="connsiteX3" fmla="*/ 4142653 w 4198060"/>
              <a:gd name="connsiteY3" fmla="*/ 3072005 h 3650200"/>
              <a:gd name="connsiteX4" fmla="*/ 2532040 w 4198060"/>
              <a:gd name="connsiteY4" fmla="*/ 3650200 h 3650200"/>
              <a:gd name="connsiteX5" fmla="*/ 0 w 4198060"/>
              <a:gd name="connsiteY5" fmla="*/ 1118160 h 3650200"/>
              <a:gd name="connsiteX6" fmla="*/ 198981 w 4198060"/>
              <a:gd name="connsiteY6" fmla="*/ 132576 h 365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8060" h="3650200">
                <a:moveTo>
                  <a:pt x="262846" y="0"/>
                </a:moveTo>
                <a:lnTo>
                  <a:pt x="4198060" y="0"/>
                </a:lnTo>
                <a:lnTo>
                  <a:pt x="4198060" y="3021648"/>
                </a:lnTo>
                <a:lnTo>
                  <a:pt x="4142653" y="3072005"/>
                </a:lnTo>
                <a:cubicBezTo>
                  <a:pt x="3704967" y="3433216"/>
                  <a:pt x="3143843" y="3650200"/>
                  <a:pt x="2532040" y="3650200"/>
                </a:cubicBezTo>
                <a:cubicBezTo>
                  <a:pt x="1133633" y="3650200"/>
                  <a:pt x="0" y="2516567"/>
                  <a:pt x="0" y="1118160"/>
                </a:cubicBezTo>
                <a:cubicBezTo>
                  <a:pt x="0" y="768558"/>
                  <a:pt x="70852" y="435505"/>
                  <a:pt x="198981" y="132576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latshållare för innehåll 5" descr="En bild som visar gräs, utomhus, person, djur&#10;&#10;Automatiskt genererad beskrivning">
            <a:extLst>
              <a:ext uri="{FF2B5EF4-FFF2-40B4-BE49-F238E27FC236}">
                <a16:creationId xmlns:a16="http://schemas.microsoft.com/office/drawing/2014/main" id="{56FDE0B1-CAAA-CC4E-978D-55E1584D90C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l="18330" r="6743" b="3"/>
          <a:stretch/>
        </p:blipFill>
        <p:spPr>
          <a:xfrm>
            <a:off x="5969353" y="2815228"/>
            <a:ext cx="2788920" cy="2788920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8" name="Bildobjekt 7" descr="En bild som visar träd, person, djur, håller&#10;&#10;Automatiskt genererad beskrivning">
            <a:extLst>
              <a:ext uri="{FF2B5EF4-FFF2-40B4-BE49-F238E27FC236}">
                <a16:creationId xmlns:a16="http://schemas.microsoft.com/office/drawing/2014/main" id="{B8F0062E-508C-4A48-96EA-D4F57CDD67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" r="-1" b="13780"/>
          <a:stretch/>
        </p:blipFill>
        <p:spPr>
          <a:xfrm>
            <a:off x="8160603" y="2"/>
            <a:ext cx="4034316" cy="3486455"/>
          </a:xfrm>
          <a:custGeom>
            <a:avLst/>
            <a:gdLst>
              <a:gd name="connsiteX0" fmla="*/ 280681 w 4034316"/>
              <a:gd name="connsiteY0" fmla="*/ 0 h 3486455"/>
              <a:gd name="connsiteX1" fmla="*/ 4034316 w 4034316"/>
              <a:gd name="connsiteY1" fmla="*/ 0 h 3486455"/>
              <a:gd name="connsiteX2" fmla="*/ 4034316 w 4034316"/>
              <a:gd name="connsiteY2" fmla="*/ 2800630 h 3486455"/>
              <a:gd name="connsiteX3" fmla="*/ 3874752 w 4034316"/>
              <a:gd name="connsiteY3" fmla="*/ 2945652 h 3486455"/>
              <a:gd name="connsiteX4" fmla="*/ 2368296 w 4034316"/>
              <a:gd name="connsiteY4" fmla="*/ 3486455 h 3486455"/>
              <a:gd name="connsiteX5" fmla="*/ 0 w 4034316"/>
              <a:gd name="connsiteY5" fmla="*/ 1118159 h 3486455"/>
              <a:gd name="connsiteX6" fmla="*/ 186113 w 4034316"/>
              <a:gd name="connsiteY6" fmla="*/ 196311 h 3486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34316" h="3486455">
                <a:moveTo>
                  <a:pt x="280681" y="0"/>
                </a:moveTo>
                <a:lnTo>
                  <a:pt x="4034316" y="0"/>
                </a:lnTo>
                <a:lnTo>
                  <a:pt x="4034316" y="2800630"/>
                </a:lnTo>
                <a:lnTo>
                  <a:pt x="3874752" y="2945652"/>
                </a:lnTo>
                <a:cubicBezTo>
                  <a:pt x="3465371" y="3283503"/>
                  <a:pt x="2940535" y="3486455"/>
                  <a:pt x="2368296" y="3486455"/>
                </a:cubicBezTo>
                <a:cubicBezTo>
                  <a:pt x="1060322" y="3486455"/>
                  <a:pt x="0" y="2426133"/>
                  <a:pt x="0" y="1118159"/>
                </a:cubicBezTo>
                <a:cubicBezTo>
                  <a:pt x="0" y="791166"/>
                  <a:pt x="66270" y="479650"/>
                  <a:pt x="186113" y="196311"/>
                </a:cubicBezTo>
                <a:close/>
              </a:path>
            </a:pathLst>
          </a:custGeom>
        </p:spPr>
      </p:pic>
      <p:sp>
        <p:nvSpPr>
          <p:cNvPr id="23" name="Freeform: Shape 18">
            <a:extLst>
              <a:ext uri="{FF2B5EF4-FFF2-40B4-BE49-F238E27FC236}">
                <a16:creationId xmlns:a16="http://schemas.microsoft.com/office/drawing/2014/main" id="{2B7592FE-10D1-4664-B623-353F47C8D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88132" y="4032250"/>
            <a:ext cx="3303868" cy="2825750"/>
          </a:xfrm>
          <a:custGeom>
            <a:avLst/>
            <a:gdLst>
              <a:gd name="connsiteX0" fmla="*/ 1888600 w 3303868"/>
              <a:gd name="connsiteY0" fmla="*/ 0 h 2825750"/>
              <a:gd name="connsiteX1" fmla="*/ 3224042 w 3303868"/>
              <a:gd name="connsiteY1" fmla="*/ 553158 h 2825750"/>
              <a:gd name="connsiteX2" fmla="*/ 3303868 w 3303868"/>
              <a:gd name="connsiteY2" fmla="*/ 640989 h 2825750"/>
              <a:gd name="connsiteX3" fmla="*/ 3303868 w 3303868"/>
              <a:gd name="connsiteY3" fmla="*/ 2825750 h 2825750"/>
              <a:gd name="connsiteX4" fmla="*/ 250380 w 3303868"/>
              <a:gd name="connsiteY4" fmla="*/ 2825750 h 2825750"/>
              <a:gd name="connsiteX5" fmla="*/ 227944 w 3303868"/>
              <a:gd name="connsiteY5" fmla="*/ 2788819 h 2825750"/>
              <a:gd name="connsiteX6" fmla="*/ 0 w 3303868"/>
              <a:gd name="connsiteY6" fmla="*/ 1888600 h 2825750"/>
              <a:gd name="connsiteX7" fmla="*/ 1888600 w 3303868"/>
              <a:gd name="connsiteY7" fmla="*/ 0 h 282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03868" h="2825750">
                <a:moveTo>
                  <a:pt x="1888600" y="0"/>
                </a:moveTo>
                <a:cubicBezTo>
                  <a:pt x="2410123" y="0"/>
                  <a:pt x="2882273" y="211389"/>
                  <a:pt x="3224042" y="553158"/>
                </a:cubicBezTo>
                <a:lnTo>
                  <a:pt x="3303868" y="640989"/>
                </a:lnTo>
                <a:lnTo>
                  <a:pt x="3303868" y="2825750"/>
                </a:lnTo>
                <a:lnTo>
                  <a:pt x="250380" y="2825750"/>
                </a:lnTo>
                <a:lnTo>
                  <a:pt x="227944" y="2788819"/>
                </a:lnTo>
                <a:cubicBezTo>
                  <a:pt x="82574" y="2521217"/>
                  <a:pt x="0" y="2214552"/>
                  <a:pt x="0" y="1888600"/>
                </a:cubicBezTo>
                <a:cubicBezTo>
                  <a:pt x="0" y="845555"/>
                  <a:pt x="845555" y="0"/>
                  <a:pt x="18886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Bildobjekt 9" descr="En bild som visar djur&#10;&#10;Automatiskt genererad beskrivning">
            <a:extLst>
              <a:ext uri="{FF2B5EF4-FFF2-40B4-BE49-F238E27FC236}">
                <a16:creationId xmlns:a16="http://schemas.microsoft.com/office/drawing/2014/main" id="{8994DF0B-874D-A147-89CE-F82809E39C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219" r="13155" b="-2"/>
          <a:stretch/>
        </p:blipFill>
        <p:spPr>
          <a:xfrm>
            <a:off x="9053088" y="4197217"/>
            <a:ext cx="3138912" cy="2660795"/>
          </a:xfrm>
          <a:custGeom>
            <a:avLst/>
            <a:gdLst>
              <a:gd name="connsiteX0" fmla="*/ 1723644 w 3138912"/>
              <a:gd name="connsiteY0" fmla="*/ 0 h 2660795"/>
              <a:gd name="connsiteX1" fmla="*/ 3053691 w 3138912"/>
              <a:gd name="connsiteY1" fmla="*/ 627247 h 2660795"/>
              <a:gd name="connsiteX2" fmla="*/ 3138912 w 3138912"/>
              <a:gd name="connsiteY2" fmla="*/ 741211 h 2660795"/>
              <a:gd name="connsiteX3" fmla="*/ 3138912 w 3138912"/>
              <a:gd name="connsiteY3" fmla="*/ 2660795 h 2660795"/>
              <a:gd name="connsiteX4" fmla="*/ 278239 w 3138912"/>
              <a:gd name="connsiteY4" fmla="*/ 2660795 h 2660795"/>
              <a:gd name="connsiteX5" fmla="*/ 208035 w 3138912"/>
              <a:gd name="connsiteY5" fmla="*/ 2545235 h 2660795"/>
              <a:gd name="connsiteX6" fmla="*/ 0 w 3138912"/>
              <a:gd name="connsiteY6" fmla="*/ 1723644 h 2660795"/>
              <a:gd name="connsiteX7" fmla="*/ 1723644 w 3138912"/>
              <a:gd name="connsiteY7" fmla="*/ 0 h 2660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38912" h="2660795">
                <a:moveTo>
                  <a:pt x="1723644" y="0"/>
                </a:moveTo>
                <a:cubicBezTo>
                  <a:pt x="2259111" y="0"/>
                  <a:pt x="2737550" y="244172"/>
                  <a:pt x="3053691" y="627247"/>
                </a:cubicBezTo>
                <a:lnTo>
                  <a:pt x="3138912" y="741211"/>
                </a:lnTo>
                <a:lnTo>
                  <a:pt x="3138912" y="2660795"/>
                </a:lnTo>
                <a:lnTo>
                  <a:pt x="278239" y="2660795"/>
                </a:lnTo>
                <a:lnTo>
                  <a:pt x="208035" y="2545235"/>
                </a:lnTo>
                <a:cubicBezTo>
                  <a:pt x="75362" y="2301006"/>
                  <a:pt x="0" y="2021126"/>
                  <a:pt x="0" y="1723644"/>
                </a:cubicBezTo>
                <a:cubicBezTo>
                  <a:pt x="0" y="771702"/>
                  <a:pt x="771702" y="0"/>
                  <a:pt x="172364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50114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EC971FB8-9344-6E4A-84F7-576434672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v-SE" dirty="0"/>
              <a:t>Källor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91FE4310-DCB3-A249-A61E-5D6C701C71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5" name="Bildobjekt 4" descr="En bild som visar djur&#10;&#10;Automatiskt genererad beskrivning">
            <a:extLst>
              <a:ext uri="{FF2B5EF4-FFF2-40B4-BE49-F238E27FC236}">
                <a16:creationId xmlns:a16="http://schemas.microsoft.com/office/drawing/2014/main" id="{BDA88A2E-DF23-F847-B747-9D89CE957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4412"/>
            <a:ext cx="2033588" cy="2033588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Bildobjekt 8" descr="En bild som visar djur, groda, himmel, sitter&#10;&#10;Automatiskt genererad beskrivning">
            <a:extLst>
              <a:ext uri="{FF2B5EF4-FFF2-40B4-BE49-F238E27FC236}">
                <a16:creationId xmlns:a16="http://schemas.microsoft.com/office/drawing/2014/main" id="{AC484BEC-0665-6B49-BD38-CFAE245C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369"/>
            <a:ext cx="2069703" cy="1655762"/>
          </a:xfrm>
          <a:prstGeom prst="rect">
            <a:avLst/>
          </a:prstGeom>
          <a:effectLst>
            <a:outerShdw blurRad="50800" dist="50800" dir="5400000" sx="127000" sy="127000" algn="ctr" rotWithShape="0">
              <a:srgbClr val="000000">
                <a:alpha val="0"/>
              </a:srgbClr>
            </a:outerShdw>
            <a:softEdge rad="254000"/>
          </a:effectLst>
        </p:spPr>
      </p:pic>
      <p:pic>
        <p:nvPicPr>
          <p:cNvPr id="15" name="Bildobjekt 14" descr="En bild som visar djur, svart, utomhus, snö&#10;&#10;Automatiskt genererad beskrivning">
            <a:extLst>
              <a:ext uri="{FF2B5EF4-FFF2-40B4-BE49-F238E27FC236}">
                <a16:creationId xmlns:a16="http://schemas.microsoft.com/office/drawing/2014/main" id="{1B9175A3-1E7B-B042-A1DF-96A294065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5175" y="5173238"/>
            <a:ext cx="2536825" cy="1684762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7" name="Bildobjekt 16" descr="En bild som visar djur, salamander, gul, himmel&#10;&#10;Automatiskt genererad beskrivning">
            <a:extLst>
              <a:ext uri="{FF2B5EF4-FFF2-40B4-BE49-F238E27FC236}">
                <a16:creationId xmlns:a16="http://schemas.microsoft.com/office/drawing/2014/main" id="{BAC5A623-6129-314F-84C3-DC0BD15B0E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174" y="58738"/>
            <a:ext cx="2536826" cy="1687541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38143062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3D0E74A-63EA-2D42-A4AC-5A472A4B98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/>
              <a:t>Tack för mig!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CE6CBBB-5F8D-9F4A-99CA-EFA32527F1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/>
              <a:t>Frågor?</a:t>
            </a:r>
          </a:p>
        </p:txBody>
      </p:sp>
      <p:pic>
        <p:nvPicPr>
          <p:cNvPr id="5" name="Bildobjekt 4" descr="En bild som visar djur&#10;&#10;Automatiskt genererad beskrivning">
            <a:extLst>
              <a:ext uri="{FF2B5EF4-FFF2-40B4-BE49-F238E27FC236}">
                <a16:creationId xmlns:a16="http://schemas.microsoft.com/office/drawing/2014/main" id="{BDA88A2E-DF23-F847-B747-9D89CE957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4412"/>
            <a:ext cx="2033588" cy="2033588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9" name="Bildobjekt 8" descr="En bild som visar djur, groda, himmel, sitter&#10;&#10;Automatiskt genererad beskrivning">
            <a:extLst>
              <a:ext uri="{FF2B5EF4-FFF2-40B4-BE49-F238E27FC236}">
                <a16:creationId xmlns:a16="http://schemas.microsoft.com/office/drawing/2014/main" id="{AC484BEC-0665-6B49-BD38-CFAE245C1C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369"/>
            <a:ext cx="2069703" cy="1655762"/>
          </a:xfrm>
          <a:prstGeom prst="rect">
            <a:avLst/>
          </a:prstGeom>
          <a:effectLst>
            <a:outerShdw blurRad="50800" dist="50800" dir="5400000" sx="127000" sy="127000" algn="ctr" rotWithShape="0">
              <a:srgbClr val="000000">
                <a:alpha val="0"/>
              </a:srgbClr>
            </a:outerShdw>
            <a:softEdge rad="254000"/>
          </a:effectLst>
        </p:spPr>
      </p:pic>
      <p:pic>
        <p:nvPicPr>
          <p:cNvPr id="15" name="Bildobjekt 14" descr="En bild som visar djur, svart, utomhus, snö&#10;&#10;Automatiskt genererad beskrivning">
            <a:extLst>
              <a:ext uri="{FF2B5EF4-FFF2-40B4-BE49-F238E27FC236}">
                <a16:creationId xmlns:a16="http://schemas.microsoft.com/office/drawing/2014/main" id="{1B9175A3-1E7B-B042-A1DF-96A294065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55175" y="5173238"/>
            <a:ext cx="2536825" cy="1684762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17" name="Bildobjekt 16" descr="En bild som visar djur, salamander, gul, himmel&#10;&#10;Automatiskt genererad beskrivning">
            <a:extLst>
              <a:ext uri="{FF2B5EF4-FFF2-40B4-BE49-F238E27FC236}">
                <a16:creationId xmlns:a16="http://schemas.microsoft.com/office/drawing/2014/main" id="{BAC5A623-6129-314F-84C3-DC0BD15B0E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5174" y="58738"/>
            <a:ext cx="2536826" cy="1687541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2779582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-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1652</Words>
  <Application>Microsoft Macintosh PowerPoint</Application>
  <PresentationFormat>Bredbild</PresentationFormat>
  <Paragraphs>202</Paragraphs>
  <Slides>23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Office-tema</vt:lpstr>
      <vt:lpstr>Ludvig Orsén</vt:lpstr>
      <vt:lpstr>Sjukdomar och Kost</vt:lpstr>
      <vt:lpstr>Varför?</vt:lpstr>
      <vt:lpstr>Förebygg</vt:lpstr>
      <vt:lpstr>Sjukdomar</vt:lpstr>
      <vt:lpstr>Bakterier</vt:lpstr>
      <vt:lpstr>Bakterier</vt:lpstr>
      <vt:lpstr>Bakterier</vt:lpstr>
      <vt:lpstr>Bakterier</vt:lpstr>
      <vt:lpstr>Virus</vt:lpstr>
      <vt:lpstr>Virus</vt:lpstr>
      <vt:lpstr>Svampar</vt:lpstr>
      <vt:lpstr>Svampar</vt:lpstr>
      <vt:lpstr>Svampar</vt:lpstr>
      <vt:lpstr>Parasiter (Protozoer)</vt:lpstr>
      <vt:lpstr>Parasiter (Protozoer)</vt:lpstr>
      <vt:lpstr>Parasiter (Metazoer)</vt:lpstr>
      <vt:lpstr>Parasiter (Metazoer)</vt:lpstr>
      <vt:lpstr>Parasiter (Metazoer)</vt:lpstr>
      <vt:lpstr>Näringssjukdomar</vt:lpstr>
      <vt:lpstr>Miljörelaterade sjukdomar</vt:lpstr>
      <vt:lpstr>Källor</vt:lpstr>
      <vt:lpstr>Tack för mig!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Ludvig Orsén</dc:title>
  <dc:creator>Ludvig Orsen</dc:creator>
  <cp:lastModifiedBy>Ludvig Orsen</cp:lastModifiedBy>
  <cp:revision>1</cp:revision>
  <dcterms:created xsi:type="dcterms:W3CDTF">2019-03-26T21:15:18Z</dcterms:created>
  <dcterms:modified xsi:type="dcterms:W3CDTF">2019-03-26T21:16:08Z</dcterms:modified>
</cp:coreProperties>
</file>